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78" r:id="rId5"/>
    <p:sldId id="266" r:id="rId6"/>
    <p:sldId id="257" r:id="rId7"/>
    <p:sldId id="294" r:id="rId8"/>
    <p:sldId id="293" r:id="rId9"/>
    <p:sldId id="267" r:id="rId10"/>
    <p:sldId id="285" r:id="rId11"/>
    <p:sldId id="268" r:id="rId12"/>
    <p:sldId id="295" r:id="rId13"/>
    <p:sldId id="286" r:id="rId14"/>
    <p:sldId id="270" r:id="rId15"/>
    <p:sldId id="297" r:id="rId16"/>
    <p:sldId id="287" r:id="rId17"/>
    <p:sldId id="296" r:id="rId18"/>
    <p:sldId id="260" r:id="rId19"/>
    <p:sldId id="265" r:id="rId20"/>
    <p:sldId id="272" r:id="rId21"/>
    <p:sldId id="288" r:id="rId22"/>
    <p:sldId id="284" r:id="rId23"/>
    <p:sldId id="261" r:id="rId24"/>
    <p:sldId id="298" r:id="rId25"/>
    <p:sldId id="300" r:id="rId26"/>
    <p:sldId id="301" r:id="rId27"/>
    <p:sldId id="269" r:id="rId28"/>
    <p:sldId id="259" r:id="rId29"/>
    <p:sldId id="271" r:id="rId30"/>
    <p:sldId id="273" r:id="rId31"/>
    <p:sldId id="302" r:id="rId32"/>
    <p:sldId id="262" r:id="rId33"/>
    <p:sldId id="276" r:id="rId34"/>
    <p:sldId id="303" r:id="rId35"/>
    <p:sldId id="304" r:id="rId36"/>
    <p:sldId id="305" r:id="rId37"/>
    <p:sldId id="306" r:id="rId38"/>
    <p:sldId id="307" r:id="rId39"/>
    <p:sldId id="289" r:id="rId40"/>
    <p:sldId id="308" r:id="rId41"/>
    <p:sldId id="309" r:id="rId42"/>
    <p:sldId id="310" r:id="rId43"/>
    <p:sldId id="311" r:id="rId44"/>
    <p:sldId id="292" r:id="rId45"/>
    <p:sldId id="258" r:id="rId46"/>
    <p:sldId id="312" r:id="rId47"/>
    <p:sldId id="313" r:id="rId48"/>
    <p:sldId id="275" r:id="rId49"/>
    <p:sldId id="290" r:id="rId50"/>
    <p:sldId id="314" r:id="rId51"/>
    <p:sldId id="315" r:id="rId52"/>
    <p:sldId id="316" r:id="rId53"/>
    <p:sldId id="317" r:id="rId54"/>
    <p:sldId id="291" r:id="rId55"/>
    <p:sldId id="318" r:id="rId56"/>
    <p:sldId id="319" r:id="rId57"/>
    <p:sldId id="320" r:id="rId58"/>
    <p:sldId id="321" r:id="rId59"/>
    <p:sldId id="322" r:id="rId60"/>
    <p:sldId id="323" r:id="rId61"/>
    <p:sldId id="279" r:id="rId62"/>
    <p:sldId id="281"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3321"/>
    <a:srgbClr val="013276"/>
    <a:srgbClr val="C416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F2EF0B-C435-C8BA-810D-DABD065A6AAA}" v="49" dt="2025-08-27T07:03:18.0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556" autoAdjust="0"/>
    <p:restoredTop sz="95687"/>
  </p:normalViewPr>
  <p:slideViewPr>
    <p:cSldViewPr snapToGrid="0" snapToObjects="1">
      <p:cViewPr varScale="1">
        <p:scale>
          <a:sx n="62" d="100"/>
          <a:sy n="62" d="100"/>
        </p:scale>
        <p:origin x="46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Kane-McGuigan" userId="S::emma.kane@sogb.org.uk::1aa36ba1-60b9-406f-aab3-c99da158c12c" providerId="AD" clId="Web-{E2F2EF0B-C435-C8BA-810D-DABD065A6AAA}"/>
    <pc:docChg chg="modSld">
      <pc:chgData name="Emma Kane-McGuigan" userId="S::emma.kane@sogb.org.uk::1aa36ba1-60b9-406f-aab3-c99da158c12c" providerId="AD" clId="Web-{E2F2EF0B-C435-C8BA-810D-DABD065A6AAA}" dt="2025-08-27T07:03:18.098" v="42" actId="1076"/>
      <pc:docMkLst>
        <pc:docMk/>
      </pc:docMkLst>
      <pc:sldChg chg="modSp">
        <pc:chgData name="Emma Kane-McGuigan" userId="S::emma.kane@sogb.org.uk::1aa36ba1-60b9-406f-aab3-c99da158c12c" providerId="AD" clId="Web-{E2F2EF0B-C435-C8BA-810D-DABD065A6AAA}" dt="2025-08-27T07:00:13.187" v="16" actId="1076"/>
        <pc:sldMkLst>
          <pc:docMk/>
          <pc:sldMk cId="1979677656" sldId="261"/>
        </pc:sldMkLst>
        <pc:picChg chg="mod">
          <ac:chgData name="Emma Kane-McGuigan" userId="S::emma.kane@sogb.org.uk::1aa36ba1-60b9-406f-aab3-c99da158c12c" providerId="AD" clId="Web-{E2F2EF0B-C435-C8BA-810D-DABD065A6AAA}" dt="2025-08-27T07:00:13.187" v="16" actId="1076"/>
          <ac:picMkLst>
            <pc:docMk/>
            <pc:sldMk cId="1979677656" sldId="261"/>
            <ac:picMk id="2" creationId="{792340D9-0EA0-011B-FCC7-B4B8B3BD5F49}"/>
          </ac:picMkLst>
        </pc:picChg>
        <pc:picChg chg="mod">
          <ac:chgData name="Emma Kane-McGuigan" userId="S::emma.kane@sogb.org.uk::1aa36ba1-60b9-406f-aab3-c99da158c12c" providerId="AD" clId="Web-{E2F2EF0B-C435-C8BA-810D-DABD065A6AAA}" dt="2025-08-27T07:00:07.859" v="13" actId="1076"/>
          <ac:picMkLst>
            <pc:docMk/>
            <pc:sldMk cId="1979677656" sldId="261"/>
            <ac:picMk id="4" creationId="{42C9113B-777A-C65B-3080-B3C94C1BD000}"/>
          </ac:picMkLst>
        </pc:picChg>
      </pc:sldChg>
      <pc:sldChg chg="addSp modSp">
        <pc:chgData name="Emma Kane-McGuigan" userId="S::emma.kane@sogb.org.uk::1aa36ba1-60b9-406f-aab3-c99da158c12c" providerId="AD" clId="Web-{E2F2EF0B-C435-C8BA-810D-DABD065A6AAA}" dt="2025-08-27T07:01:32.564" v="31" actId="1076"/>
        <pc:sldMkLst>
          <pc:docMk/>
          <pc:sldMk cId="596385846" sldId="269"/>
        </pc:sldMkLst>
        <pc:spChg chg="add mod ord">
          <ac:chgData name="Emma Kane-McGuigan" userId="S::emma.kane@sogb.org.uk::1aa36ba1-60b9-406f-aab3-c99da158c12c" providerId="AD" clId="Web-{E2F2EF0B-C435-C8BA-810D-DABD065A6AAA}" dt="2025-08-27T07:01:19.080" v="28"/>
          <ac:spMkLst>
            <pc:docMk/>
            <pc:sldMk cId="596385846" sldId="269"/>
            <ac:spMk id="2" creationId="{7C80C352-FEB2-AC31-A21B-8F33BA0FFBFC}"/>
          </ac:spMkLst>
        </pc:spChg>
        <pc:spChg chg="mod">
          <ac:chgData name="Emma Kane-McGuigan" userId="S::emma.kane@sogb.org.uk::1aa36ba1-60b9-406f-aab3-c99da158c12c" providerId="AD" clId="Web-{E2F2EF0B-C435-C8BA-810D-DABD065A6AAA}" dt="2025-08-27T07:01:32.564" v="31" actId="1076"/>
          <ac:spMkLst>
            <pc:docMk/>
            <pc:sldMk cId="596385846" sldId="269"/>
            <ac:spMk id="4" creationId="{A4364FE0-9077-9145-AA2E-D63B4CFA7B0E}"/>
          </ac:spMkLst>
        </pc:spChg>
        <pc:picChg chg="mod">
          <ac:chgData name="Emma Kane-McGuigan" userId="S::emma.kane@sogb.org.uk::1aa36ba1-60b9-406f-aab3-c99da158c12c" providerId="AD" clId="Web-{E2F2EF0B-C435-C8BA-810D-DABD065A6AAA}" dt="2025-08-27T07:01:29.252" v="30" actId="1076"/>
          <ac:picMkLst>
            <pc:docMk/>
            <pc:sldMk cId="596385846" sldId="269"/>
            <ac:picMk id="7" creationId="{0768B34A-2158-8559-589B-3903FA9EABB8}"/>
          </ac:picMkLst>
        </pc:picChg>
      </pc:sldChg>
      <pc:sldChg chg="addSp modSp">
        <pc:chgData name="Emma Kane-McGuigan" userId="S::emma.kane@sogb.org.uk::1aa36ba1-60b9-406f-aab3-c99da158c12c" providerId="AD" clId="Web-{E2F2EF0B-C435-C8BA-810D-DABD065A6AAA}" dt="2025-08-27T07:03:18.098" v="42" actId="1076"/>
        <pc:sldMkLst>
          <pc:docMk/>
          <pc:sldMk cId="2831032433" sldId="275"/>
        </pc:sldMkLst>
        <pc:spChg chg="add mod">
          <ac:chgData name="Emma Kane-McGuigan" userId="S::emma.kane@sogb.org.uk::1aa36ba1-60b9-406f-aab3-c99da158c12c" providerId="AD" clId="Web-{E2F2EF0B-C435-C8BA-810D-DABD065A6AAA}" dt="2025-08-27T07:03:03.239" v="37"/>
          <ac:spMkLst>
            <pc:docMk/>
            <pc:sldMk cId="2831032433" sldId="275"/>
            <ac:spMk id="2" creationId="{85ADF4DB-A09F-2CD4-D01A-D46C8B974D53}"/>
          </ac:spMkLst>
        </pc:spChg>
        <pc:spChg chg="add mod">
          <ac:chgData name="Emma Kane-McGuigan" userId="S::emma.kane@sogb.org.uk::1aa36ba1-60b9-406f-aab3-c99da158c12c" providerId="AD" clId="Web-{E2F2EF0B-C435-C8BA-810D-DABD065A6AAA}" dt="2025-08-27T07:03:11.567" v="40" actId="14100"/>
          <ac:spMkLst>
            <pc:docMk/>
            <pc:sldMk cId="2831032433" sldId="275"/>
            <ac:spMk id="4" creationId="{ACA1768D-EBAC-1B35-5B7E-BB93361A7B13}"/>
          </ac:spMkLst>
        </pc:spChg>
        <pc:spChg chg="add mod">
          <ac:chgData name="Emma Kane-McGuigan" userId="S::emma.kane@sogb.org.uk::1aa36ba1-60b9-406f-aab3-c99da158c12c" providerId="AD" clId="Web-{E2F2EF0B-C435-C8BA-810D-DABD065A6AAA}" dt="2025-08-27T07:03:18.098" v="42" actId="1076"/>
          <ac:spMkLst>
            <pc:docMk/>
            <pc:sldMk cId="2831032433" sldId="275"/>
            <ac:spMk id="6" creationId="{358A979D-0197-8BF0-66C8-F56BC5CA9F65}"/>
          </ac:spMkLst>
        </pc:spChg>
      </pc:sldChg>
      <pc:sldChg chg="modSp">
        <pc:chgData name="Emma Kane-McGuigan" userId="S::emma.kane@sogb.org.uk::1aa36ba1-60b9-406f-aab3-c99da158c12c" providerId="AD" clId="Web-{E2F2EF0B-C435-C8BA-810D-DABD065A6AAA}" dt="2025-08-27T06:59:31.374" v="11" actId="20577"/>
        <pc:sldMkLst>
          <pc:docMk/>
          <pc:sldMk cId="2933752200" sldId="278"/>
        </pc:sldMkLst>
        <pc:spChg chg="mod">
          <ac:chgData name="Emma Kane-McGuigan" userId="S::emma.kane@sogb.org.uk::1aa36ba1-60b9-406f-aab3-c99da158c12c" providerId="AD" clId="Web-{E2F2EF0B-C435-C8BA-810D-DABD065A6AAA}" dt="2025-08-27T06:59:17.967" v="3" actId="20577"/>
          <ac:spMkLst>
            <pc:docMk/>
            <pc:sldMk cId="2933752200" sldId="278"/>
            <ac:spMk id="5" creationId="{0963AF98-7D8E-704D-BBF6-3D115F376E1E}"/>
          </ac:spMkLst>
        </pc:spChg>
        <pc:spChg chg="mod">
          <ac:chgData name="Emma Kane-McGuigan" userId="S::emma.kane@sogb.org.uk::1aa36ba1-60b9-406f-aab3-c99da158c12c" providerId="AD" clId="Web-{E2F2EF0B-C435-C8BA-810D-DABD065A6AAA}" dt="2025-08-27T06:59:31.374" v="11" actId="20577"/>
          <ac:spMkLst>
            <pc:docMk/>
            <pc:sldMk cId="2933752200" sldId="278"/>
            <ac:spMk id="11" creationId="{779E35A9-D2F0-73D0-16C8-53642E3D300F}"/>
          </ac:spMkLst>
        </pc:spChg>
      </pc:sldChg>
      <pc:sldChg chg="modSp">
        <pc:chgData name="Emma Kane-McGuigan" userId="S::emma.kane@sogb.org.uk::1aa36ba1-60b9-406f-aab3-c99da158c12c" providerId="AD" clId="Web-{E2F2EF0B-C435-C8BA-810D-DABD065A6AAA}" dt="2025-08-27T07:00:03.468" v="12" actId="1076"/>
        <pc:sldMkLst>
          <pc:docMk/>
          <pc:sldMk cId="3934124895" sldId="298"/>
        </pc:sldMkLst>
        <pc:picChg chg="mod">
          <ac:chgData name="Emma Kane-McGuigan" userId="S::emma.kane@sogb.org.uk::1aa36ba1-60b9-406f-aab3-c99da158c12c" providerId="AD" clId="Web-{E2F2EF0B-C435-C8BA-810D-DABD065A6AAA}" dt="2025-08-27T07:00:03.468" v="12" actId="1076"/>
          <ac:picMkLst>
            <pc:docMk/>
            <pc:sldMk cId="3934124895" sldId="298"/>
            <ac:picMk id="3" creationId="{07BDC317-E6D7-0045-A610-AB2D35D8551F}"/>
          </ac:picMkLst>
        </pc:picChg>
      </pc:sldChg>
      <pc:sldChg chg="modSp">
        <pc:chgData name="Emma Kane-McGuigan" userId="S::emma.kane@sogb.org.uk::1aa36ba1-60b9-406f-aab3-c99da158c12c" providerId="AD" clId="Web-{E2F2EF0B-C435-C8BA-810D-DABD065A6AAA}" dt="2025-08-27T07:00:22.078" v="18" actId="1076"/>
        <pc:sldMkLst>
          <pc:docMk/>
          <pc:sldMk cId="636582446" sldId="300"/>
        </pc:sldMkLst>
        <pc:picChg chg="mod">
          <ac:chgData name="Emma Kane-McGuigan" userId="S::emma.kane@sogb.org.uk::1aa36ba1-60b9-406f-aab3-c99da158c12c" providerId="AD" clId="Web-{E2F2EF0B-C435-C8BA-810D-DABD065A6AAA}" dt="2025-08-27T07:00:22.078" v="18" actId="1076"/>
          <ac:picMkLst>
            <pc:docMk/>
            <pc:sldMk cId="636582446" sldId="300"/>
            <ac:picMk id="5" creationId="{19301819-33BB-D564-8B78-ACCFCAD26703}"/>
          </ac:picMkLst>
        </pc:picChg>
        <pc:picChg chg="mod">
          <ac:chgData name="Emma Kane-McGuigan" userId="S::emma.kane@sogb.org.uk::1aa36ba1-60b9-406f-aab3-c99da158c12c" providerId="AD" clId="Web-{E2F2EF0B-C435-C8BA-810D-DABD065A6AAA}" dt="2025-08-27T07:00:19.500" v="17" actId="1076"/>
          <ac:picMkLst>
            <pc:docMk/>
            <pc:sldMk cId="636582446" sldId="300"/>
            <ac:picMk id="10" creationId="{1DA9C431-B6C0-9AE1-6CD6-A345C3B00EC7}"/>
          </ac:picMkLst>
        </pc:picChg>
      </pc:sldChg>
      <pc:sldChg chg="modSp">
        <pc:chgData name="Emma Kane-McGuigan" userId="S::emma.kane@sogb.org.uk::1aa36ba1-60b9-406f-aab3-c99da158c12c" providerId="AD" clId="Web-{E2F2EF0B-C435-C8BA-810D-DABD065A6AAA}" dt="2025-08-27T07:00:35.078" v="21" actId="1076"/>
        <pc:sldMkLst>
          <pc:docMk/>
          <pc:sldMk cId="4117718196" sldId="301"/>
        </pc:sldMkLst>
        <pc:picChg chg="mod">
          <ac:chgData name="Emma Kane-McGuigan" userId="S::emma.kane@sogb.org.uk::1aa36ba1-60b9-406f-aab3-c99da158c12c" providerId="AD" clId="Web-{E2F2EF0B-C435-C8BA-810D-DABD065A6AAA}" dt="2025-08-27T07:00:27.281" v="19" actId="1076"/>
          <ac:picMkLst>
            <pc:docMk/>
            <pc:sldMk cId="4117718196" sldId="301"/>
            <ac:picMk id="3" creationId="{004970BF-AC94-7E17-FC1A-0DE9CB726D6D}"/>
          </ac:picMkLst>
        </pc:picChg>
        <pc:picChg chg="mod">
          <ac:chgData name="Emma Kane-McGuigan" userId="S::emma.kane@sogb.org.uk::1aa36ba1-60b9-406f-aab3-c99da158c12c" providerId="AD" clId="Web-{E2F2EF0B-C435-C8BA-810D-DABD065A6AAA}" dt="2025-08-27T07:00:35.078" v="21" actId="1076"/>
          <ac:picMkLst>
            <pc:docMk/>
            <pc:sldMk cId="4117718196" sldId="301"/>
            <ac:picMk id="4" creationId="{1975DA2D-9C02-C9F7-18E0-9A5598F2DBB7}"/>
          </ac:picMkLst>
        </pc:picChg>
      </pc:sldChg>
      <pc:sldChg chg="modSp">
        <pc:chgData name="Emma Kane-McGuigan" userId="S::emma.kane@sogb.org.uk::1aa36ba1-60b9-406f-aab3-c99da158c12c" providerId="AD" clId="Web-{E2F2EF0B-C435-C8BA-810D-DABD065A6AAA}" dt="2025-08-27T07:02:13.878" v="33" actId="1076"/>
        <pc:sldMkLst>
          <pc:docMk/>
          <pc:sldMk cId="802682656" sldId="313"/>
        </pc:sldMkLst>
        <pc:picChg chg="mod">
          <ac:chgData name="Emma Kane-McGuigan" userId="S::emma.kane@sogb.org.uk::1aa36ba1-60b9-406f-aab3-c99da158c12c" providerId="AD" clId="Web-{E2F2EF0B-C435-C8BA-810D-DABD065A6AAA}" dt="2025-08-27T07:02:11.862" v="32" actId="1076"/>
          <ac:picMkLst>
            <pc:docMk/>
            <pc:sldMk cId="802682656" sldId="313"/>
            <ac:picMk id="5" creationId="{56B225F2-B91D-D583-4BE3-F3EE213FB8E7}"/>
          </ac:picMkLst>
        </pc:picChg>
        <pc:picChg chg="mod">
          <ac:chgData name="Emma Kane-McGuigan" userId="S::emma.kane@sogb.org.uk::1aa36ba1-60b9-406f-aab3-c99da158c12c" providerId="AD" clId="Web-{E2F2EF0B-C435-C8BA-810D-DABD065A6AAA}" dt="2025-08-27T07:02:13.878" v="33" actId="1076"/>
          <ac:picMkLst>
            <pc:docMk/>
            <pc:sldMk cId="802682656" sldId="313"/>
            <ac:picMk id="11" creationId="{B02AEFE3-351E-CBC0-85C9-164B97C3F96A}"/>
          </ac:picMkLst>
        </pc:picChg>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221ACB-33EC-F24C-8F48-9B0080D8030E}"/>
              </a:ext>
            </a:extLst>
          </p:cNvPr>
          <p:cNvSpPr/>
          <p:nvPr userDrawn="1"/>
        </p:nvSpPr>
        <p:spPr>
          <a:xfrm>
            <a:off x="1946275" y="0"/>
            <a:ext cx="10245725" cy="6858000"/>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631588F5-D553-344B-BDE8-38ED9752CEDD}"/>
              </a:ext>
            </a:extLst>
          </p:cNvPr>
          <p:cNvSpPr/>
          <p:nvPr userDrawn="1"/>
        </p:nvSpPr>
        <p:spPr>
          <a:xfrm>
            <a:off x="0" y="0"/>
            <a:ext cx="11715750" cy="6858000"/>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 name="Picture 8">
            <a:extLst>
              <a:ext uri="{FF2B5EF4-FFF2-40B4-BE49-F238E27FC236}">
                <a16:creationId xmlns:a16="http://schemas.microsoft.com/office/drawing/2014/main" id="{309DE140-FAB6-A243-9291-ECFB76528195}"/>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570163" y="188913"/>
            <a:ext cx="8213726" cy="799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AD970B1B-A7B2-A64B-8622-2D09443ED2A7}"/>
              </a:ext>
            </a:extLst>
          </p:cNvPr>
          <p:cNvSpPr/>
          <p:nvPr userDrawn="1"/>
        </p:nvSpPr>
        <p:spPr>
          <a:xfrm>
            <a:off x="6688138" y="0"/>
            <a:ext cx="9366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Rectangle 10">
            <a:extLst>
              <a:ext uri="{FF2B5EF4-FFF2-40B4-BE49-F238E27FC236}">
                <a16:creationId xmlns:a16="http://schemas.microsoft.com/office/drawing/2014/main" id="{ED5ABE39-9300-D24A-A937-98588C5907E8}"/>
              </a:ext>
            </a:extLst>
          </p:cNvPr>
          <p:cNvSpPr/>
          <p:nvPr userDrawn="1"/>
        </p:nvSpPr>
        <p:spPr>
          <a:xfrm>
            <a:off x="11668125" y="0"/>
            <a:ext cx="9366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2" name="Group 1">
            <a:extLst>
              <a:ext uri="{FF2B5EF4-FFF2-40B4-BE49-F238E27FC236}">
                <a16:creationId xmlns:a16="http://schemas.microsoft.com/office/drawing/2014/main" id="{082D2BFC-78EF-D443-A054-494DDFBD58E1}"/>
              </a:ext>
            </a:extLst>
          </p:cNvPr>
          <p:cNvGrpSpPr>
            <a:grpSpLocks/>
          </p:cNvGrpSpPr>
          <p:nvPr userDrawn="1"/>
        </p:nvGrpSpPr>
        <p:grpSpPr bwMode="auto">
          <a:xfrm>
            <a:off x="2779713" y="5559425"/>
            <a:ext cx="4202112" cy="1139825"/>
            <a:chOff x="9367838" y="5916613"/>
            <a:chExt cx="2997200" cy="812800"/>
          </a:xfrm>
        </p:grpSpPr>
        <p:pic>
          <p:nvPicPr>
            <p:cNvPr id="13" name="Picture 3">
              <a:extLst>
                <a:ext uri="{FF2B5EF4-FFF2-40B4-BE49-F238E27FC236}">
                  <a16:creationId xmlns:a16="http://schemas.microsoft.com/office/drawing/2014/main" id="{5CB166F1-5866-B243-8489-3C8395D647AF}"/>
                </a:ext>
              </a:extLst>
            </p:cNvPr>
            <p:cNvPicPr>
              <a:picLocks noChangeAspect="1"/>
            </p:cNvPicPr>
            <p:nvPr/>
          </p:nvPicPr>
          <p:blipFill>
            <a:blip r:embed="rId3">
              <a:extLst>
                <a:ext uri="{28A0092B-C50C-407E-A947-70E740481C1C}">
                  <a14:useLocalDpi xmlns:a14="http://schemas.microsoft.com/office/drawing/2010/main"/>
                </a:ext>
              </a:extLst>
            </a:blip>
            <a:srcRect r="27551"/>
            <a:stretch>
              <a:fillRect/>
            </a:stretch>
          </p:blipFill>
          <p:spPr bwMode="auto">
            <a:xfrm>
              <a:off x="9367838" y="5916613"/>
              <a:ext cx="192405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a:extLst>
                <a:ext uri="{FF2B5EF4-FFF2-40B4-BE49-F238E27FC236}">
                  <a16:creationId xmlns:a16="http://schemas.microsoft.com/office/drawing/2014/main" id="{9AD558EE-126E-D44C-8A39-4850C99F28CC}"/>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874375" y="5924550"/>
              <a:ext cx="1490663"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Picture Placeholder 11">
            <a:extLst>
              <a:ext uri="{FF2B5EF4-FFF2-40B4-BE49-F238E27FC236}">
                <a16:creationId xmlns:a16="http://schemas.microsoft.com/office/drawing/2014/main" id="{FB6FA90D-2EF9-C74C-A9D8-931B4DFC1EE8}"/>
              </a:ext>
            </a:extLst>
          </p:cNvPr>
          <p:cNvSpPr>
            <a:spLocks noGrp="1"/>
          </p:cNvSpPr>
          <p:nvPr>
            <p:ph type="pic" sz="quarter" idx="14"/>
          </p:nvPr>
        </p:nvSpPr>
        <p:spPr>
          <a:xfrm>
            <a:off x="6786021" y="0"/>
            <a:ext cx="4868497" cy="6858000"/>
          </a:xfrm>
          <a:prstGeom prst="rect">
            <a:avLst/>
          </a:prstGeom>
        </p:spPr>
        <p:txBody>
          <a:bodyPr/>
          <a:lstStyle>
            <a:lvl1pPr marL="0" indent="0">
              <a:buNone/>
              <a:defRPr sz="1400">
                <a:latin typeface="Averta" pitchFamily="2" charset="77"/>
              </a:defRPr>
            </a:lvl1pPr>
          </a:lstStyle>
          <a:p>
            <a:r>
              <a:rPr lang="en-GB" dirty="0"/>
              <a:t>Click icon to add picture</a:t>
            </a:r>
            <a:endParaRPr lang="en-US" dirty="0"/>
          </a:p>
        </p:txBody>
      </p:sp>
    </p:spTree>
    <p:extLst>
      <p:ext uri="{BB962C8B-B14F-4D97-AF65-F5344CB8AC3E}">
        <p14:creationId xmlns:p14="http://schemas.microsoft.com/office/powerpoint/2010/main" val="2085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0"/>
                                        <p:tgtEl>
                                          <p:spTgt spid="9"/>
                                        </p:tgtEl>
                                      </p:cBhvr>
                                    </p:animEffect>
                                    <p:anim calcmode="lin" valueType="num">
                                      <p:cBhvr>
                                        <p:cTn id="8" dur="10000" fill="hold"/>
                                        <p:tgtEl>
                                          <p:spTgt spid="9"/>
                                        </p:tgtEl>
                                        <p:attrNameLst>
                                          <p:attrName>ppt_w</p:attrName>
                                        </p:attrNameLst>
                                      </p:cBhvr>
                                      <p:tavLst>
                                        <p:tav tm="0" fmla="#ppt_w*sin(2.5*pi*$)">
                                          <p:val>
                                            <p:fltVal val="0"/>
                                          </p:val>
                                        </p:tav>
                                        <p:tav tm="100000">
                                          <p:val>
                                            <p:fltVal val="1"/>
                                          </p:val>
                                        </p:tav>
                                      </p:tavLst>
                                    </p:anim>
                                    <p:anim calcmode="lin" valueType="num">
                                      <p:cBhvr>
                                        <p:cTn id="9" dur="10000" fill="hold"/>
                                        <p:tgtEl>
                                          <p:spTgt spid="9"/>
                                        </p:tgtEl>
                                        <p:attrNameLst>
                                          <p:attrName>ppt_h</p:attrName>
                                        </p:attrNameLst>
                                      </p:cBhvr>
                                      <p:tavLst>
                                        <p:tav tm="0">
                                          <p:val>
                                            <p:strVal val="#ppt_h"/>
                                          </p:val>
                                        </p:tav>
                                        <p:tav tm="100000">
                                          <p:val>
                                            <p:strVal val="#ppt_h"/>
                                          </p:val>
                                        </p:tav>
                                      </p:tavLst>
                                    </p:anim>
                                  </p:childTnLst>
                                  <p:subTnLst>
                                    <p:set>
                                      <p:cBhvr override="childStyle">
                                        <p:cTn dur="1" fill="hold" display="0" masterRel="sameClick" afterEffect="1">
                                          <p:stCondLst>
                                            <p:cond evt="end" delay="0">
                                              <p:tn val="5"/>
                                            </p:cond>
                                          </p:stCondLst>
                                        </p:cTn>
                                        <p:tgtEl>
                                          <p:spTgt spid="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7912EF1-DB80-7F48-A24B-E7D503475E0A}"/>
              </a:ext>
            </a:extLst>
          </p:cNvPr>
          <p:cNvSpPr/>
          <p:nvPr userDrawn="1"/>
        </p:nvSpPr>
        <p:spPr>
          <a:xfrm>
            <a:off x="7074568" y="0"/>
            <a:ext cx="5117432" cy="6858000"/>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Rectangle 11">
            <a:extLst>
              <a:ext uri="{FF2B5EF4-FFF2-40B4-BE49-F238E27FC236}">
                <a16:creationId xmlns:a16="http://schemas.microsoft.com/office/drawing/2014/main" id="{D3280FA2-72C3-9F44-B54D-48D23274FC40}"/>
              </a:ext>
            </a:extLst>
          </p:cNvPr>
          <p:cNvSpPr/>
          <p:nvPr userDrawn="1"/>
        </p:nvSpPr>
        <p:spPr>
          <a:xfrm>
            <a:off x="5100638" y="0"/>
            <a:ext cx="785812" cy="785813"/>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3" name="Picture 13">
            <a:extLst>
              <a:ext uri="{FF2B5EF4-FFF2-40B4-BE49-F238E27FC236}">
                <a16:creationId xmlns:a16="http://schemas.microsoft.com/office/drawing/2014/main" id="{F1513B45-F978-1A4A-82D2-559549047CFD}"/>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9367838" y="5916613"/>
            <a:ext cx="2655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3F7F541C-9A27-6B45-BC4E-60533BDD66D5}"/>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7199479" y="0"/>
            <a:ext cx="8213726" cy="799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11">
            <a:extLst>
              <a:ext uri="{FF2B5EF4-FFF2-40B4-BE49-F238E27FC236}">
                <a16:creationId xmlns:a16="http://schemas.microsoft.com/office/drawing/2014/main" id="{64CA1312-1121-C14B-8917-F7FD7123ABF0}"/>
              </a:ext>
            </a:extLst>
          </p:cNvPr>
          <p:cNvSpPr>
            <a:spLocks noGrp="1"/>
          </p:cNvSpPr>
          <p:nvPr>
            <p:ph type="pic" sz="quarter" idx="15"/>
          </p:nvPr>
        </p:nvSpPr>
        <p:spPr>
          <a:xfrm>
            <a:off x="6201293" y="1230284"/>
            <a:ext cx="4455623" cy="4438996"/>
          </a:xfrm>
          <a:prstGeom prst="rect">
            <a:avLst/>
          </a:prstGeom>
        </p:spPr>
        <p:txBody>
          <a:bodyPr/>
          <a:lstStyle>
            <a:lvl1pPr marL="0" indent="0">
              <a:buNone/>
              <a:defRPr sz="1400">
                <a:latin typeface="Averta" pitchFamily="2" charset="77"/>
              </a:defRPr>
            </a:lvl1pPr>
          </a:lstStyle>
          <a:p>
            <a:r>
              <a:rPr lang="en-GB" dirty="0"/>
              <a:t>Click icon to add picture</a:t>
            </a:r>
            <a:endParaRPr lang="en-US" dirty="0"/>
          </a:p>
        </p:txBody>
      </p:sp>
    </p:spTree>
    <p:extLst>
      <p:ext uri="{BB962C8B-B14F-4D97-AF65-F5344CB8AC3E}">
        <p14:creationId xmlns:p14="http://schemas.microsoft.com/office/powerpoint/2010/main" val="377910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0"/>
                                        <p:tgtEl>
                                          <p:spTgt spid="16"/>
                                        </p:tgtEl>
                                      </p:cBhvr>
                                    </p:animEffect>
                                    <p:anim calcmode="lin" valueType="num">
                                      <p:cBhvr>
                                        <p:cTn id="8" dur="10000" fill="hold"/>
                                        <p:tgtEl>
                                          <p:spTgt spid="16"/>
                                        </p:tgtEl>
                                        <p:attrNameLst>
                                          <p:attrName>ppt_w</p:attrName>
                                        </p:attrNameLst>
                                      </p:cBhvr>
                                      <p:tavLst>
                                        <p:tav tm="0" fmla="#ppt_w*sin(2.5*pi*$)">
                                          <p:val>
                                            <p:fltVal val="0"/>
                                          </p:val>
                                        </p:tav>
                                        <p:tav tm="100000">
                                          <p:val>
                                            <p:fltVal val="1"/>
                                          </p:val>
                                        </p:tav>
                                      </p:tavLst>
                                    </p:anim>
                                    <p:anim calcmode="lin" valueType="num">
                                      <p:cBhvr>
                                        <p:cTn id="9" dur="10000" fill="hold"/>
                                        <p:tgtEl>
                                          <p:spTgt spid="16"/>
                                        </p:tgtEl>
                                        <p:attrNameLst>
                                          <p:attrName>ppt_h</p:attrName>
                                        </p:attrNameLst>
                                      </p:cBhvr>
                                      <p:tavLst>
                                        <p:tav tm="0">
                                          <p:val>
                                            <p:strVal val="#ppt_h"/>
                                          </p:val>
                                        </p:tav>
                                        <p:tav tm="100000">
                                          <p:val>
                                            <p:strVal val="#ppt_h"/>
                                          </p:val>
                                        </p:tav>
                                      </p:tavLst>
                                    </p:anim>
                                  </p:childTnLst>
                                  <p:subTnLst>
                                    <p:set>
                                      <p:cBhvr override="childStyle">
                                        <p:cTn dur="1" fill="hold" display="0" masterRel="sameClick" afterEffect="1">
                                          <p:stCondLst>
                                            <p:cond evt="end" delay="0">
                                              <p:tn val="5"/>
                                            </p:cond>
                                          </p:stCondLst>
                                        </p:cTn>
                                        <p:tgtEl>
                                          <p:spTgt spid="1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E7E5690-C576-6B4A-971D-495407AD4AB7}"/>
              </a:ext>
            </a:extLst>
          </p:cNvPr>
          <p:cNvSpPr/>
          <p:nvPr userDrawn="1"/>
        </p:nvSpPr>
        <p:spPr>
          <a:xfrm>
            <a:off x="0" y="0"/>
            <a:ext cx="3900488" cy="6858000"/>
          </a:xfrm>
          <a:prstGeom prst="rect">
            <a:avLst/>
          </a:prstGeom>
          <a:solidFill>
            <a:srgbClr val="C416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Title 9">
            <a:extLst>
              <a:ext uri="{FF2B5EF4-FFF2-40B4-BE49-F238E27FC236}">
                <a16:creationId xmlns:a16="http://schemas.microsoft.com/office/drawing/2014/main" id="{5772EB5C-0CF6-BB4E-BBA2-E23AC88DB745}"/>
              </a:ext>
            </a:extLst>
          </p:cNvPr>
          <p:cNvSpPr txBox="1">
            <a:spLocks/>
          </p:cNvSpPr>
          <p:nvPr userDrawn="1"/>
        </p:nvSpPr>
        <p:spPr bwMode="auto">
          <a:xfrm>
            <a:off x="6861175" y="1050925"/>
            <a:ext cx="5148263"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800">
              <a:solidFill>
                <a:srgbClr val="013276"/>
              </a:solidFill>
              <a:latin typeface="Ubuntu Medium" panose="020B0504030602030204" pitchFamily="34" charset="0"/>
              <a:ea typeface="Ubuntu Medium" panose="020B0504030602030204" pitchFamily="34" charset="0"/>
              <a:cs typeface="Ubuntu Medium" panose="020B0504030602030204" pitchFamily="34" charset="0"/>
            </a:endParaRPr>
          </a:p>
        </p:txBody>
      </p:sp>
      <p:pic>
        <p:nvPicPr>
          <p:cNvPr id="10" name="Picture 18">
            <a:extLst>
              <a:ext uri="{FF2B5EF4-FFF2-40B4-BE49-F238E27FC236}">
                <a16:creationId xmlns:a16="http://schemas.microsoft.com/office/drawing/2014/main" id="{48DF7B88-C525-1141-9B29-CBDAE313A648}"/>
              </a:ext>
            </a:extLst>
          </p:cNvPr>
          <p:cNvPicPr>
            <a:picLocks noChangeAspect="1"/>
          </p:cNvPicPr>
          <p:nvPr userDrawn="1"/>
        </p:nvPicPr>
        <p:blipFill>
          <a:blip r:embed="rId2">
            <a:extLst>
              <a:ext uri="{28A0092B-C50C-407E-A947-70E740481C1C}">
                <a14:useLocalDpi xmlns:a14="http://schemas.microsoft.com/office/drawing/2010/main"/>
              </a:ext>
            </a:extLst>
          </a:blip>
          <a:srcRect r="-3282"/>
          <a:stretch>
            <a:fillRect/>
          </a:stretch>
        </p:blipFill>
        <p:spPr bwMode="auto">
          <a:xfrm>
            <a:off x="452438" y="3638550"/>
            <a:ext cx="4814887"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a:extLst>
              <a:ext uri="{FF2B5EF4-FFF2-40B4-BE49-F238E27FC236}">
                <a16:creationId xmlns:a16="http://schemas.microsoft.com/office/drawing/2014/main" id="{9928CE59-E510-EA4E-9D2F-71E3350BFF61}"/>
              </a:ext>
            </a:extLst>
          </p:cNvPr>
          <p:cNvPicPr>
            <a:picLocks noChangeAspect="1"/>
          </p:cNvPicPr>
          <p:nvPr userDrawn="1"/>
        </p:nvPicPr>
        <p:blipFill>
          <a:blip r:embed="rId3">
            <a:extLst>
              <a:ext uri="{28A0092B-C50C-407E-A947-70E740481C1C}">
                <a14:useLocalDpi xmlns:a14="http://schemas.microsoft.com/office/drawing/2010/main"/>
              </a:ext>
            </a:extLst>
          </a:blip>
          <a:srcRect r="-366"/>
          <a:stretch>
            <a:fillRect/>
          </a:stretch>
        </p:blipFill>
        <p:spPr bwMode="auto">
          <a:xfrm>
            <a:off x="458788" y="693738"/>
            <a:ext cx="4638675"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3A0F5608-1632-E648-B41C-445A86829D02}"/>
              </a:ext>
            </a:extLst>
          </p:cNvPr>
          <p:cNvSpPr/>
          <p:nvPr userDrawn="1"/>
        </p:nvSpPr>
        <p:spPr>
          <a:xfrm>
            <a:off x="11406188" y="6072188"/>
            <a:ext cx="785812" cy="785812"/>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341231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E7E5690-C576-6B4A-971D-495407AD4AB7}"/>
              </a:ext>
            </a:extLst>
          </p:cNvPr>
          <p:cNvSpPr/>
          <p:nvPr userDrawn="1"/>
        </p:nvSpPr>
        <p:spPr>
          <a:xfrm>
            <a:off x="0" y="0"/>
            <a:ext cx="3900488" cy="6858000"/>
          </a:xfrm>
          <a:prstGeom prst="rect">
            <a:avLst/>
          </a:prstGeom>
          <a:solidFill>
            <a:srgbClr val="C416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Title 9">
            <a:extLst>
              <a:ext uri="{FF2B5EF4-FFF2-40B4-BE49-F238E27FC236}">
                <a16:creationId xmlns:a16="http://schemas.microsoft.com/office/drawing/2014/main" id="{5772EB5C-0CF6-BB4E-BBA2-E23AC88DB745}"/>
              </a:ext>
            </a:extLst>
          </p:cNvPr>
          <p:cNvSpPr txBox="1">
            <a:spLocks/>
          </p:cNvSpPr>
          <p:nvPr userDrawn="1"/>
        </p:nvSpPr>
        <p:spPr bwMode="auto">
          <a:xfrm>
            <a:off x="6861175" y="1050925"/>
            <a:ext cx="5148263"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800">
              <a:solidFill>
                <a:srgbClr val="013276"/>
              </a:solidFill>
              <a:latin typeface="Ubuntu Medium" panose="020B0504030602030204" pitchFamily="34" charset="0"/>
              <a:ea typeface="Ubuntu Medium" panose="020B0504030602030204" pitchFamily="34" charset="0"/>
              <a:cs typeface="Ubuntu Medium" panose="020B0504030602030204" pitchFamily="34" charset="0"/>
            </a:endParaRPr>
          </a:p>
        </p:txBody>
      </p:sp>
      <p:sp>
        <p:nvSpPr>
          <p:cNvPr id="12" name="Rectangle 11">
            <a:extLst>
              <a:ext uri="{FF2B5EF4-FFF2-40B4-BE49-F238E27FC236}">
                <a16:creationId xmlns:a16="http://schemas.microsoft.com/office/drawing/2014/main" id="{3A0F5608-1632-E648-B41C-445A86829D02}"/>
              </a:ext>
            </a:extLst>
          </p:cNvPr>
          <p:cNvSpPr/>
          <p:nvPr userDrawn="1"/>
        </p:nvSpPr>
        <p:spPr>
          <a:xfrm>
            <a:off x="11406188" y="6072188"/>
            <a:ext cx="785812" cy="785812"/>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Picture Placeholder 11">
            <a:extLst>
              <a:ext uri="{FF2B5EF4-FFF2-40B4-BE49-F238E27FC236}">
                <a16:creationId xmlns:a16="http://schemas.microsoft.com/office/drawing/2014/main" id="{615E2369-EA58-7942-AD0E-CF08B06BCBFC}"/>
              </a:ext>
            </a:extLst>
          </p:cNvPr>
          <p:cNvSpPr>
            <a:spLocks noGrp="1"/>
          </p:cNvSpPr>
          <p:nvPr>
            <p:ph type="pic" sz="quarter" idx="15"/>
          </p:nvPr>
        </p:nvSpPr>
        <p:spPr>
          <a:xfrm>
            <a:off x="435031" y="698270"/>
            <a:ext cx="4621878" cy="2709948"/>
          </a:xfrm>
          <a:prstGeom prst="rect">
            <a:avLst/>
          </a:prstGeom>
        </p:spPr>
        <p:txBody>
          <a:bodyPr/>
          <a:lstStyle>
            <a:lvl1pPr marL="0" indent="0">
              <a:buNone/>
              <a:defRPr sz="1400">
                <a:latin typeface="Averta" pitchFamily="2" charset="77"/>
              </a:defRPr>
            </a:lvl1pPr>
          </a:lstStyle>
          <a:p>
            <a:r>
              <a:rPr lang="en-GB" dirty="0"/>
              <a:t>Click icon to add picture</a:t>
            </a:r>
            <a:endParaRPr lang="en-US" dirty="0"/>
          </a:p>
        </p:txBody>
      </p:sp>
      <p:sp>
        <p:nvSpPr>
          <p:cNvPr id="14" name="Picture Placeholder 11">
            <a:extLst>
              <a:ext uri="{FF2B5EF4-FFF2-40B4-BE49-F238E27FC236}">
                <a16:creationId xmlns:a16="http://schemas.microsoft.com/office/drawing/2014/main" id="{DE3AFD8C-839D-1548-9375-54F710E9AB83}"/>
              </a:ext>
            </a:extLst>
          </p:cNvPr>
          <p:cNvSpPr>
            <a:spLocks noGrp="1"/>
          </p:cNvSpPr>
          <p:nvPr>
            <p:ph type="pic" sz="quarter" idx="16"/>
          </p:nvPr>
        </p:nvSpPr>
        <p:spPr>
          <a:xfrm>
            <a:off x="435031" y="3610496"/>
            <a:ext cx="4621878" cy="2709948"/>
          </a:xfrm>
          <a:prstGeom prst="rect">
            <a:avLst/>
          </a:prstGeom>
        </p:spPr>
        <p:txBody>
          <a:bodyPr/>
          <a:lstStyle>
            <a:lvl1pPr marL="0" indent="0">
              <a:buNone/>
              <a:defRPr sz="1400">
                <a:latin typeface="Averta" pitchFamily="2" charset="77"/>
              </a:defRPr>
            </a:lvl1pPr>
          </a:lstStyle>
          <a:p>
            <a:r>
              <a:rPr lang="en-GB" dirty="0"/>
              <a:t>Click icon to add picture</a:t>
            </a:r>
            <a:endParaRPr lang="en-US" dirty="0"/>
          </a:p>
        </p:txBody>
      </p:sp>
    </p:spTree>
    <p:extLst>
      <p:ext uri="{BB962C8B-B14F-4D97-AF65-F5344CB8AC3E}">
        <p14:creationId xmlns:p14="http://schemas.microsoft.com/office/powerpoint/2010/main" val="2820797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AD4552B4-3C8F-B34C-B042-394179ABA279}"/>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65706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9B5DC8E-2E00-594F-A90A-A8862E4D53C9}"/>
              </a:ext>
            </a:extLst>
          </p:cNvPr>
          <p:cNvSpPr/>
          <p:nvPr userDrawn="1"/>
        </p:nvSpPr>
        <p:spPr>
          <a:xfrm>
            <a:off x="5686425" y="1021473"/>
            <a:ext cx="5655343" cy="4815054"/>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33735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8" name="Picture Placeholder 11">
            <a:extLst>
              <a:ext uri="{FF2B5EF4-FFF2-40B4-BE49-F238E27FC236}">
                <a16:creationId xmlns:a16="http://schemas.microsoft.com/office/drawing/2014/main" id="{1E10A5DD-A029-9548-BF0A-6410D6080A0E}"/>
              </a:ext>
            </a:extLst>
          </p:cNvPr>
          <p:cNvSpPr>
            <a:spLocks noGrp="1"/>
          </p:cNvSpPr>
          <p:nvPr>
            <p:ph type="pic" sz="quarter" idx="15"/>
          </p:nvPr>
        </p:nvSpPr>
        <p:spPr>
          <a:xfrm>
            <a:off x="0" y="0"/>
            <a:ext cx="6515100" cy="6858000"/>
          </a:xfrm>
          <a:prstGeom prst="rect">
            <a:avLst/>
          </a:prstGeom>
        </p:spPr>
        <p:txBody>
          <a:bodyPr/>
          <a:lstStyle>
            <a:lvl1pPr marL="0" indent="0">
              <a:buNone/>
              <a:defRPr sz="1400">
                <a:latin typeface="Averta" pitchFamily="2" charset="77"/>
              </a:defRPr>
            </a:lvl1pPr>
          </a:lstStyle>
          <a:p>
            <a:r>
              <a:rPr lang="en-GB" dirty="0"/>
              <a:t>Click icon to add picture</a:t>
            </a:r>
            <a:endParaRPr lang="en-US" dirty="0"/>
          </a:p>
        </p:txBody>
      </p:sp>
      <p:sp>
        <p:nvSpPr>
          <p:cNvPr id="9" name="Rectangle 8">
            <a:extLst>
              <a:ext uri="{FF2B5EF4-FFF2-40B4-BE49-F238E27FC236}">
                <a16:creationId xmlns:a16="http://schemas.microsoft.com/office/drawing/2014/main" id="{EEAE5FDA-BEF6-664C-AAF7-D30BAF583975}"/>
              </a:ext>
            </a:extLst>
          </p:cNvPr>
          <p:cNvSpPr/>
          <p:nvPr userDrawn="1"/>
        </p:nvSpPr>
        <p:spPr>
          <a:xfrm>
            <a:off x="5686425" y="1021473"/>
            <a:ext cx="5655343" cy="4815054"/>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41453384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CAE248-649F-DC46-B430-167CF69D1BD9}"/>
              </a:ext>
            </a:extLst>
          </p:cNvPr>
          <p:cNvSpPr/>
          <p:nvPr userDrawn="1"/>
        </p:nvSpPr>
        <p:spPr>
          <a:xfrm>
            <a:off x="7480300" y="0"/>
            <a:ext cx="4711700" cy="6858000"/>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pic>
        <p:nvPicPr>
          <p:cNvPr id="11" name="Picture 7">
            <a:extLst>
              <a:ext uri="{FF2B5EF4-FFF2-40B4-BE49-F238E27FC236}">
                <a16:creationId xmlns:a16="http://schemas.microsoft.com/office/drawing/2014/main" id="{0242F4E2-042E-E943-955D-66FE0C43F37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bwMode="auto">
          <a:xfrm>
            <a:off x="6656388" y="963613"/>
            <a:ext cx="3341687" cy="4930775"/>
          </a:xfrm>
          <a:prstGeom prst="rect">
            <a:avLst/>
          </a:prstGeom>
          <a:solidFill>
            <a:srgbClr val="B5332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D323693C-96FF-654A-9F5F-8323D1D496AD}"/>
              </a:ext>
            </a:extLst>
          </p:cNvPr>
          <p:cNvSpPr/>
          <p:nvPr userDrawn="1"/>
        </p:nvSpPr>
        <p:spPr>
          <a:xfrm>
            <a:off x="11025188" y="6034088"/>
            <a:ext cx="585787" cy="700087"/>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pic>
        <p:nvPicPr>
          <p:cNvPr id="13" name="Picture 13">
            <a:extLst>
              <a:ext uri="{FF2B5EF4-FFF2-40B4-BE49-F238E27FC236}">
                <a16:creationId xmlns:a16="http://schemas.microsoft.com/office/drawing/2014/main" id="{BBEA0785-335F-BF4C-8F47-D412F728353D}"/>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9367838" y="5916613"/>
            <a:ext cx="2655887" cy="812800"/>
          </a:xfrm>
          <a:prstGeom prst="rect">
            <a:avLst/>
          </a:prstGeom>
          <a:solidFill>
            <a:srgbClr val="01327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9618CDD7-1E2F-6447-BE38-5291963B932C}"/>
              </a:ext>
            </a:extLst>
          </p:cNvPr>
          <p:cNvSpPr/>
          <p:nvPr userDrawn="1"/>
        </p:nvSpPr>
        <p:spPr>
          <a:xfrm>
            <a:off x="1035050" y="0"/>
            <a:ext cx="785813" cy="785813"/>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15" name="Rectangle 14">
            <a:extLst>
              <a:ext uri="{FF2B5EF4-FFF2-40B4-BE49-F238E27FC236}">
                <a16:creationId xmlns:a16="http://schemas.microsoft.com/office/drawing/2014/main" id="{F63EB6E7-43D7-2445-9B29-E46F925C180B}"/>
              </a:ext>
            </a:extLst>
          </p:cNvPr>
          <p:cNvSpPr/>
          <p:nvPr userDrawn="1"/>
        </p:nvSpPr>
        <p:spPr>
          <a:xfrm>
            <a:off x="941388" y="6072188"/>
            <a:ext cx="785812" cy="785812"/>
          </a:xfrm>
          <a:prstGeom prst="rect">
            <a:avLst/>
          </a:prstGeom>
          <a:solidFill>
            <a:srgbClr val="C416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pic>
        <p:nvPicPr>
          <p:cNvPr id="16" name="Picture 9">
            <a:extLst>
              <a:ext uri="{FF2B5EF4-FFF2-40B4-BE49-F238E27FC236}">
                <a16:creationId xmlns:a16="http://schemas.microsoft.com/office/drawing/2014/main" id="{046FE80D-A1CE-1B46-AC70-62A57CE579FA}"/>
              </a:ext>
            </a:extLst>
          </p:cNvPr>
          <p:cNvPicPr>
            <a:picLocks noChangeAspect="1"/>
          </p:cNvPicPr>
          <p:nvPr userDrawn="1"/>
        </p:nvPicPr>
        <p:blipFill rotWithShape="1">
          <a:blip r:embed="rId4">
            <a:extLst>
              <a:ext uri="{28A0092B-C50C-407E-A947-70E740481C1C}">
                <a14:useLocalDpi xmlns:a14="http://schemas.microsoft.com/office/drawing/2010/main"/>
              </a:ext>
            </a:extLst>
          </a:blip>
          <a:srcRect l="-18478"/>
          <a:stretch/>
        </p:blipFill>
        <p:spPr bwMode="auto">
          <a:xfrm>
            <a:off x="7475622" y="0"/>
            <a:ext cx="4716378" cy="575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6027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CAE248-649F-DC46-B430-167CF69D1BD9}"/>
              </a:ext>
            </a:extLst>
          </p:cNvPr>
          <p:cNvSpPr/>
          <p:nvPr userDrawn="1"/>
        </p:nvSpPr>
        <p:spPr>
          <a:xfrm>
            <a:off x="7480300" y="0"/>
            <a:ext cx="4711700" cy="6858000"/>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12" name="Rectangle 11">
            <a:extLst>
              <a:ext uri="{FF2B5EF4-FFF2-40B4-BE49-F238E27FC236}">
                <a16:creationId xmlns:a16="http://schemas.microsoft.com/office/drawing/2014/main" id="{D323693C-96FF-654A-9F5F-8323D1D496AD}"/>
              </a:ext>
            </a:extLst>
          </p:cNvPr>
          <p:cNvSpPr/>
          <p:nvPr userDrawn="1"/>
        </p:nvSpPr>
        <p:spPr>
          <a:xfrm>
            <a:off x="11025188" y="6034088"/>
            <a:ext cx="585787" cy="700087"/>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pic>
        <p:nvPicPr>
          <p:cNvPr id="13" name="Picture 13">
            <a:extLst>
              <a:ext uri="{FF2B5EF4-FFF2-40B4-BE49-F238E27FC236}">
                <a16:creationId xmlns:a16="http://schemas.microsoft.com/office/drawing/2014/main" id="{BBEA0785-335F-BF4C-8F47-D412F728353D}"/>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9367838" y="5916613"/>
            <a:ext cx="2655887" cy="812800"/>
          </a:xfrm>
          <a:prstGeom prst="rect">
            <a:avLst/>
          </a:prstGeom>
          <a:solidFill>
            <a:srgbClr val="01327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9618CDD7-1E2F-6447-BE38-5291963B932C}"/>
              </a:ext>
            </a:extLst>
          </p:cNvPr>
          <p:cNvSpPr/>
          <p:nvPr userDrawn="1"/>
        </p:nvSpPr>
        <p:spPr>
          <a:xfrm>
            <a:off x="1035050" y="0"/>
            <a:ext cx="785813" cy="785813"/>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15" name="Rectangle 14">
            <a:extLst>
              <a:ext uri="{FF2B5EF4-FFF2-40B4-BE49-F238E27FC236}">
                <a16:creationId xmlns:a16="http://schemas.microsoft.com/office/drawing/2014/main" id="{F63EB6E7-43D7-2445-9B29-E46F925C180B}"/>
              </a:ext>
            </a:extLst>
          </p:cNvPr>
          <p:cNvSpPr/>
          <p:nvPr userDrawn="1"/>
        </p:nvSpPr>
        <p:spPr>
          <a:xfrm>
            <a:off x="941388" y="6072188"/>
            <a:ext cx="785812" cy="785812"/>
          </a:xfrm>
          <a:prstGeom prst="rect">
            <a:avLst/>
          </a:prstGeom>
          <a:solidFill>
            <a:srgbClr val="C416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pic>
        <p:nvPicPr>
          <p:cNvPr id="16" name="Picture 9">
            <a:extLst>
              <a:ext uri="{FF2B5EF4-FFF2-40B4-BE49-F238E27FC236}">
                <a16:creationId xmlns:a16="http://schemas.microsoft.com/office/drawing/2014/main" id="{046FE80D-A1CE-1B46-AC70-62A57CE579FA}"/>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8478"/>
          <a:stretch/>
        </p:blipFill>
        <p:spPr bwMode="auto">
          <a:xfrm>
            <a:off x="7475622" y="0"/>
            <a:ext cx="4716378" cy="575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11">
            <a:extLst>
              <a:ext uri="{FF2B5EF4-FFF2-40B4-BE49-F238E27FC236}">
                <a16:creationId xmlns:a16="http://schemas.microsoft.com/office/drawing/2014/main" id="{AF26AC95-6314-0542-B876-7E5DB4979FCD}"/>
              </a:ext>
            </a:extLst>
          </p:cNvPr>
          <p:cNvSpPr>
            <a:spLocks noGrp="1"/>
          </p:cNvSpPr>
          <p:nvPr>
            <p:ph type="pic" sz="quarter" idx="16"/>
          </p:nvPr>
        </p:nvSpPr>
        <p:spPr>
          <a:xfrm>
            <a:off x="6636326" y="950423"/>
            <a:ext cx="3338947" cy="4934988"/>
          </a:xfrm>
          <a:prstGeom prst="rect">
            <a:avLst/>
          </a:prstGeom>
        </p:spPr>
        <p:txBody>
          <a:bodyPr/>
          <a:lstStyle>
            <a:lvl1pPr marL="0" indent="0">
              <a:buNone/>
              <a:defRPr sz="1400">
                <a:latin typeface="Averta" pitchFamily="2" charset="77"/>
              </a:defRPr>
            </a:lvl1pPr>
          </a:lstStyle>
          <a:p>
            <a:r>
              <a:rPr lang="en-GB" dirty="0"/>
              <a:t>Click icon to add picture</a:t>
            </a:r>
            <a:endParaRPr lang="en-US" dirty="0"/>
          </a:p>
        </p:txBody>
      </p:sp>
    </p:spTree>
    <p:extLst>
      <p:ext uri="{BB962C8B-B14F-4D97-AF65-F5344CB8AC3E}">
        <p14:creationId xmlns:p14="http://schemas.microsoft.com/office/powerpoint/2010/main" val="2601288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043A39D-D122-6849-8C2A-CDEC2EBDD5BC}"/>
              </a:ext>
            </a:extLst>
          </p:cNvPr>
          <p:cNvSpPr/>
          <p:nvPr userDrawn="1"/>
        </p:nvSpPr>
        <p:spPr>
          <a:xfrm>
            <a:off x="7077075" y="0"/>
            <a:ext cx="5114925" cy="6872288"/>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9">
            <a:extLst>
              <a:ext uri="{FF2B5EF4-FFF2-40B4-BE49-F238E27FC236}">
                <a16:creationId xmlns:a16="http://schemas.microsoft.com/office/drawing/2014/main" id="{3DCC971C-8216-324B-9CD4-8458EBA58BA5}"/>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7459663" y="14288"/>
            <a:ext cx="47323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A person hitting a ball with a tennis racket&#10;&#10;Description automatically generated">
            <a:extLst>
              <a:ext uri="{FF2B5EF4-FFF2-40B4-BE49-F238E27FC236}">
                <a16:creationId xmlns:a16="http://schemas.microsoft.com/office/drawing/2014/main" id="{54931D35-23A0-1E4E-AE10-0BF16B398B84}"/>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6613525" y="1165225"/>
            <a:ext cx="4138613" cy="467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2F5B17B7-65A5-3A4D-8703-8D5FC4814F50}"/>
              </a:ext>
            </a:extLst>
          </p:cNvPr>
          <p:cNvSpPr/>
          <p:nvPr userDrawn="1"/>
        </p:nvSpPr>
        <p:spPr>
          <a:xfrm>
            <a:off x="0" y="6092825"/>
            <a:ext cx="785813" cy="785813"/>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5" name="Picture 13">
            <a:extLst>
              <a:ext uri="{FF2B5EF4-FFF2-40B4-BE49-F238E27FC236}">
                <a16:creationId xmlns:a16="http://schemas.microsoft.com/office/drawing/2014/main" id="{05981C65-5411-7F41-BC63-7470D944DA79}"/>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9367838" y="5916613"/>
            <a:ext cx="2655887" cy="812800"/>
          </a:xfrm>
          <a:prstGeom prst="rect">
            <a:avLst/>
          </a:prstGeom>
          <a:noFill/>
          <a:ln>
            <a:noFill/>
          </a:ln>
        </p:spPr>
      </p:pic>
    </p:spTree>
    <p:extLst>
      <p:ext uri="{BB962C8B-B14F-4D97-AF65-F5344CB8AC3E}">
        <p14:creationId xmlns:p14="http://schemas.microsoft.com/office/powerpoint/2010/main" val="621069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09060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043A39D-D122-6849-8C2A-CDEC2EBDD5BC}"/>
              </a:ext>
            </a:extLst>
          </p:cNvPr>
          <p:cNvSpPr/>
          <p:nvPr userDrawn="1"/>
        </p:nvSpPr>
        <p:spPr>
          <a:xfrm>
            <a:off x="7077075" y="0"/>
            <a:ext cx="5114925" cy="6872288"/>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9">
            <a:extLst>
              <a:ext uri="{FF2B5EF4-FFF2-40B4-BE49-F238E27FC236}">
                <a16:creationId xmlns:a16="http://schemas.microsoft.com/office/drawing/2014/main" id="{3DCC971C-8216-324B-9CD4-8458EBA58BA5}"/>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7459663" y="14288"/>
            <a:ext cx="47323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2F5B17B7-65A5-3A4D-8703-8D5FC4814F50}"/>
              </a:ext>
            </a:extLst>
          </p:cNvPr>
          <p:cNvSpPr/>
          <p:nvPr userDrawn="1"/>
        </p:nvSpPr>
        <p:spPr>
          <a:xfrm>
            <a:off x="0" y="6092825"/>
            <a:ext cx="785813" cy="785813"/>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Picture Placeholder 11">
            <a:extLst>
              <a:ext uri="{FF2B5EF4-FFF2-40B4-BE49-F238E27FC236}">
                <a16:creationId xmlns:a16="http://schemas.microsoft.com/office/drawing/2014/main" id="{7C084D08-F983-A347-A012-60B572641A83}"/>
              </a:ext>
            </a:extLst>
          </p:cNvPr>
          <p:cNvSpPr>
            <a:spLocks noGrp="1"/>
          </p:cNvSpPr>
          <p:nvPr>
            <p:ph type="pic" sz="quarter" idx="16"/>
          </p:nvPr>
        </p:nvSpPr>
        <p:spPr>
          <a:xfrm>
            <a:off x="6619700" y="1166554"/>
            <a:ext cx="4136969" cy="4652355"/>
          </a:xfrm>
          <a:prstGeom prst="rect">
            <a:avLst/>
          </a:prstGeom>
        </p:spPr>
        <p:txBody>
          <a:bodyPr/>
          <a:lstStyle>
            <a:lvl1pPr marL="0" indent="0">
              <a:buNone/>
              <a:defRPr sz="1400">
                <a:latin typeface="Averta" pitchFamily="2" charset="77"/>
              </a:defRPr>
            </a:lvl1pPr>
          </a:lstStyle>
          <a:p>
            <a:r>
              <a:rPr lang="en-GB" dirty="0"/>
              <a:t>Click icon to add picture</a:t>
            </a:r>
            <a:endParaRPr lang="en-US" dirty="0"/>
          </a:p>
        </p:txBody>
      </p:sp>
      <p:pic>
        <p:nvPicPr>
          <p:cNvPr id="10" name="Picture 13">
            <a:extLst>
              <a:ext uri="{FF2B5EF4-FFF2-40B4-BE49-F238E27FC236}">
                <a16:creationId xmlns:a16="http://schemas.microsoft.com/office/drawing/2014/main" id="{01F090F8-5E1C-3644-874F-3DEBB349B27E}"/>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9367838" y="5916613"/>
            <a:ext cx="2655887" cy="812800"/>
          </a:xfrm>
          <a:prstGeom prst="rect">
            <a:avLst/>
          </a:prstGeom>
          <a:noFill/>
          <a:ln>
            <a:noFill/>
          </a:ln>
        </p:spPr>
      </p:pic>
    </p:spTree>
    <p:extLst>
      <p:ext uri="{BB962C8B-B14F-4D97-AF65-F5344CB8AC3E}">
        <p14:creationId xmlns:p14="http://schemas.microsoft.com/office/powerpoint/2010/main" val="2405003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rgbClr val="B53321"/>
        </a:solidFill>
        <a:effectLst/>
      </p:bgPr>
    </p:bg>
    <p:spTree>
      <p:nvGrpSpPr>
        <p:cNvPr id="1" name=""/>
        <p:cNvGrpSpPr/>
        <p:nvPr/>
      </p:nvGrpSpPr>
      <p:grpSpPr>
        <a:xfrm>
          <a:off x="0" y="0"/>
          <a:ext cx="0" cy="0"/>
          <a:chOff x="0" y="0"/>
          <a:chExt cx="0" cy="0"/>
        </a:xfrm>
      </p:grpSpPr>
      <p:pic>
        <p:nvPicPr>
          <p:cNvPr id="6" name="Picture 11">
            <a:extLst>
              <a:ext uri="{FF2B5EF4-FFF2-40B4-BE49-F238E27FC236}">
                <a16:creationId xmlns:a16="http://schemas.microsoft.com/office/drawing/2014/main" id="{53FF4975-E2C9-AD4E-9A6F-C2CD83AEC02E}"/>
              </a:ext>
            </a:extLst>
          </p:cNvPr>
          <p:cNvPicPr>
            <a:picLocks noChangeAspect="1"/>
          </p:cNvPicPr>
          <p:nvPr userDrawn="1"/>
        </p:nvPicPr>
        <p:blipFill>
          <a:blip r:embed="rId2">
            <a:extLst>
              <a:ext uri="{28A0092B-C50C-407E-A947-70E740481C1C}">
                <a14:useLocalDpi xmlns:a14="http://schemas.microsoft.com/office/drawing/2010/main"/>
              </a:ext>
            </a:extLst>
          </a:blip>
          <a:srcRect r="27174"/>
          <a:stretch>
            <a:fillRect/>
          </a:stretch>
        </p:blipFill>
        <p:spPr bwMode="auto">
          <a:xfrm>
            <a:off x="9367838" y="5916613"/>
            <a:ext cx="19335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678B7ED2-E5CB-D641-BC18-C31F4CABFC9C}"/>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1272838" y="5916613"/>
            <a:ext cx="750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543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0"/>
                                        <p:tgtEl>
                                          <p:spTgt spid="7"/>
                                        </p:tgtEl>
                                      </p:cBhvr>
                                    </p:animEffect>
                                    <p:anim calcmode="lin" valueType="num">
                                      <p:cBhvr>
                                        <p:cTn id="8" dur="8000" fill="hold"/>
                                        <p:tgtEl>
                                          <p:spTgt spid="7"/>
                                        </p:tgtEl>
                                        <p:attrNameLst>
                                          <p:attrName>ppt_w</p:attrName>
                                        </p:attrNameLst>
                                      </p:cBhvr>
                                      <p:tavLst>
                                        <p:tav tm="0" fmla="#ppt_w*sin(2.5*pi*$)">
                                          <p:val>
                                            <p:fltVal val="0"/>
                                          </p:val>
                                        </p:tav>
                                        <p:tav tm="100000">
                                          <p:val>
                                            <p:fltVal val="1"/>
                                          </p:val>
                                        </p:tav>
                                      </p:tavLst>
                                    </p:anim>
                                    <p:anim calcmode="lin" valueType="num">
                                      <p:cBhvr>
                                        <p:cTn id="9" dur="8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13276"/>
        </a:solidFill>
        <a:effectLst/>
      </p:bgPr>
    </p:bg>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ED24576D-A4BA-9349-BE85-9F6FF5DC08F2}"/>
              </a:ext>
            </a:extLst>
          </p:cNvPr>
          <p:cNvPicPr>
            <a:picLocks noChangeAspect="1"/>
          </p:cNvPicPr>
          <p:nvPr userDrawn="1"/>
        </p:nvPicPr>
        <p:blipFill>
          <a:blip r:embed="rId2">
            <a:alphaModFix amt="5000"/>
          </a:blip>
          <a:stretch>
            <a:fillRect/>
          </a:stretch>
        </p:blipFill>
        <p:spPr>
          <a:xfrm>
            <a:off x="3228975" y="-849330"/>
            <a:ext cx="9129713" cy="7707330"/>
          </a:xfrm>
          <a:prstGeom prst="rect">
            <a:avLst/>
          </a:prstGeom>
        </p:spPr>
      </p:pic>
      <p:pic>
        <p:nvPicPr>
          <p:cNvPr id="10" name="Picture 11">
            <a:extLst>
              <a:ext uri="{FF2B5EF4-FFF2-40B4-BE49-F238E27FC236}">
                <a16:creationId xmlns:a16="http://schemas.microsoft.com/office/drawing/2014/main" id="{51AB6CD8-2124-3042-A717-3EF0831BB7D2}"/>
              </a:ext>
            </a:extLst>
          </p:cNvPr>
          <p:cNvPicPr>
            <a:picLocks noChangeAspect="1"/>
          </p:cNvPicPr>
          <p:nvPr userDrawn="1"/>
        </p:nvPicPr>
        <p:blipFill>
          <a:blip r:embed="rId3">
            <a:extLst>
              <a:ext uri="{28A0092B-C50C-407E-A947-70E740481C1C}">
                <a14:useLocalDpi xmlns:a14="http://schemas.microsoft.com/office/drawing/2010/main"/>
              </a:ext>
            </a:extLst>
          </a:blip>
          <a:srcRect r="27174"/>
          <a:stretch>
            <a:fillRect/>
          </a:stretch>
        </p:blipFill>
        <p:spPr bwMode="auto">
          <a:xfrm>
            <a:off x="9367838" y="5916613"/>
            <a:ext cx="19335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633FDE1E-2A25-C144-AAF7-812BB9E113F8}"/>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11272838" y="5916613"/>
            <a:ext cx="750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529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8000"/>
                                        <p:tgtEl>
                                          <p:spTgt spid="11"/>
                                        </p:tgtEl>
                                      </p:cBhvr>
                                    </p:animEffect>
                                    <p:anim calcmode="lin" valueType="num">
                                      <p:cBhvr>
                                        <p:cTn id="8" dur="8000" fill="hold"/>
                                        <p:tgtEl>
                                          <p:spTgt spid="11"/>
                                        </p:tgtEl>
                                        <p:attrNameLst>
                                          <p:attrName>ppt_w</p:attrName>
                                        </p:attrNameLst>
                                      </p:cBhvr>
                                      <p:tavLst>
                                        <p:tav tm="0" fmla="#ppt_w*sin(2.5*pi*$)">
                                          <p:val>
                                            <p:fltVal val="0"/>
                                          </p:val>
                                        </p:tav>
                                        <p:tav tm="100000">
                                          <p:val>
                                            <p:fltVal val="1"/>
                                          </p:val>
                                        </p:tav>
                                      </p:tavLst>
                                    </p:anim>
                                    <p:anim calcmode="lin" valueType="num">
                                      <p:cBhvr>
                                        <p:cTn id="9" dur="8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013276"/>
        </a:solidFill>
        <a:effectLst/>
      </p:bgPr>
    </p:bg>
    <p:spTree>
      <p:nvGrpSpPr>
        <p:cNvPr id="1" name=""/>
        <p:cNvGrpSpPr/>
        <p:nvPr/>
      </p:nvGrpSpPr>
      <p:grpSpPr>
        <a:xfrm>
          <a:off x="0" y="0"/>
          <a:ext cx="0" cy="0"/>
          <a:chOff x="0" y="0"/>
          <a:chExt cx="0" cy="0"/>
        </a:xfrm>
      </p:grpSpPr>
      <p:pic>
        <p:nvPicPr>
          <p:cNvPr id="8" name="Picture 7" descr="Logo, icon, company name&#10;&#10;Description automatically generated">
            <a:extLst>
              <a:ext uri="{FF2B5EF4-FFF2-40B4-BE49-F238E27FC236}">
                <a16:creationId xmlns:a16="http://schemas.microsoft.com/office/drawing/2014/main" id="{6B284D52-2B0C-CC42-A02C-89D1924BB61A}"/>
              </a:ext>
            </a:extLst>
          </p:cNvPr>
          <p:cNvPicPr>
            <a:picLocks noChangeAspect="1"/>
          </p:cNvPicPr>
          <p:nvPr userDrawn="1"/>
        </p:nvPicPr>
        <p:blipFill>
          <a:blip r:embed="rId2">
            <a:alphaModFix amt="5000"/>
          </a:blip>
          <a:stretch>
            <a:fillRect/>
          </a:stretch>
        </p:blipFill>
        <p:spPr>
          <a:xfrm>
            <a:off x="2614613" y="-957211"/>
            <a:ext cx="10431462" cy="7815211"/>
          </a:xfrm>
          <a:prstGeom prst="rect">
            <a:avLst/>
          </a:prstGeom>
        </p:spPr>
      </p:pic>
      <p:pic>
        <p:nvPicPr>
          <p:cNvPr id="9" name="Picture 11">
            <a:extLst>
              <a:ext uri="{FF2B5EF4-FFF2-40B4-BE49-F238E27FC236}">
                <a16:creationId xmlns:a16="http://schemas.microsoft.com/office/drawing/2014/main" id="{6223585E-FEFF-0B4B-9C7C-D1EF7754A1B2}"/>
              </a:ext>
            </a:extLst>
          </p:cNvPr>
          <p:cNvPicPr>
            <a:picLocks noChangeAspect="1"/>
          </p:cNvPicPr>
          <p:nvPr userDrawn="1"/>
        </p:nvPicPr>
        <p:blipFill>
          <a:blip r:embed="rId3">
            <a:extLst>
              <a:ext uri="{28A0092B-C50C-407E-A947-70E740481C1C}">
                <a14:useLocalDpi xmlns:a14="http://schemas.microsoft.com/office/drawing/2010/main"/>
              </a:ext>
            </a:extLst>
          </a:blip>
          <a:srcRect r="27174"/>
          <a:stretch>
            <a:fillRect/>
          </a:stretch>
        </p:blipFill>
        <p:spPr bwMode="auto">
          <a:xfrm>
            <a:off x="9367838" y="5916613"/>
            <a:ext cx="19335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2C950833-4EFB-C64E-B50F-3D82266A1465}"/>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11272838" y="5916613"/>
            <a:ext cx="750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070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0"/>
                                        <p:tgtEl>
                                          <p:spTgt spid="10"/>
                                        </p:tgtEl>
                                      </p:cBhvr>
                                    </p:animEffect>
                                    <p:anim calcmode="lin" valueType="num">
                                      <p:cBhvr>
                                        <p:cTn id="8" dur="8000" fill="hold"/>
                                        <p:tgtEl>
                                          <p:spTgt spid="10"/>
                                        </p:tgtEl>
                                        <p:attrNameLst>
                                          <p:attrName>ppt_w</p:attrName>
                                        </p:attrNameLst>
                                      </p:cBhvr>
                                      <p:tavLst>
                                        <p:tav tm="0" fmla="#ppt_w*sin(2.5*pi*$)">
                                          <p:val>
                                            <p:fltVal val="0"/>
                                          </p:val>
                                        </p:tav>
                                        <p:tav tm="100000">
                                          <p:val>
                                            <p:fltVal val="1"/>
                                          </p:val>
                                        </p:tav>
                                      </p:tavLst>
                                    </p:anim>
                                    <p:anim calcmode="lin" valueType="num">
                                      <p:cBhvr>
                                        <p:cTn id="9" dur="8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013276"/>
        </a:solidFill>
        <a:effectLst/>
      </p:bgPr>
    </p:bg>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7199C91B-AA72-714E-B41C-A3A882FBA6D7}"/>
              </a:ext>
            </a:extLst>
          </p:cNvPr>
          <p:cNvPicPr>
            <a:picLocks noChangeAspect="1"/>
          </p:cNvPicPr>
          <p:nvPr userDrawn="1"/>
        </p:nvPicPr>
        <p:blipFill>
          <a:blip r:embed="rId2">
            <a:alphaModFix amt="5000"/>
          </a:blip>
          <a:stretch>
            <a:fillRect/>
          </a:stretch>
        </p:blipFill>
        <p:spPr>
          <a:xfrm>
            <a:off x="2786063" y="-742389"/>
            <a:ext cx="10009188" cy="7743264"/>
          </a:xfrm>
          <a:prstGeom prst="rect">
            <a:avLst/>
          </a:prstGeom>
        </p:spPr>
      </p:pic>
      <p:pic>
        <p:nvPicPr>
          <p:cNvPr id="10" name="Picture 11">
            <a:extLst>
              <a:ext uri="{FF2B5EF4-FFF2-40B4-BE49-F238E27FC236}">
                <a16:creationId xmlns:a16="http://schemas.microsoft.com/office/drawing/2014/main" id="{E872D158-924B-9045-A849-BDA21A0FEC7F}"/>
              </a:ext>
            </a:extLst>
          </p:cNvPr>
          <p:cNvPicPr>
            <a:picLocks noChangeAspect="1"/>
          </p:cNvPicPr>
          <p:nvPr userDrawn="1"/>
        </p:nvPicPr>
        <p:blipFill>
          <a:blip r:embed="rId3">
            <a:extLst>
              <a:ext uri="{28A0092B-C50C-407E-A947-70E740481C1C}">
                <a14:useLocalDpi xmlns:a14="http://schemas.microsoft.com/office/drawing/2010/main"/>
              </a:ext>
            </a:extLst>
          </a:blip>
          <a:srcRect r="27174"/>
          <a:stretch>
            <a:fillRect/>
          </a:stretch>
        </p:blipFill>
        <p:spPr bwMode="auto">
          <a:xfrm>
            <a:off x="9367838" y="5916613"/>
            <a:ext cx="19335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7F56DA13-CB64-A04B-B0DA-0C8522CE5685}"/>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11272838" y="5916613"/>
            <a:ext cx="750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842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8000"/>
                                        <p:tgtEl>
                                          <p:spTgt spid="11"/>
                                        </p:tgtEl>
                                      </p:cBhvr>
                                    </p:animEffect>
                                    <p:anim calcmode="lin" valueType="num">
                                      <p:cBhvr>
                                        <p:cTn id="8" dur="8000" fill="hold"/>
                                        <p:tgtEl>
                                          <p:spTgt spid="11"/>
                                        </p:tgtEl>
                                        <p:attrNameLst>
                                          <p:attrName>ppt_w</p:attrName>
                                        </p:attrNameLst>
                                      </p:cBhvr>
                                      <p:tavLst>
                                        <p:tav tm="0" fmla="#ppt_w*sin(2.5*pi*$)">
                                          <p:val>
                                            <p:fltVal val="0"/>
                                          </p:val>
                                        </p:tav>
                                        <p:tav tm="100000">
                                          <p:val>
                                            <p:fltVal val="1"/>
                                          </p:val>
                                        </p:tav>
                                      </p:tavLst>
                                    </p:anim>
                                    <p:anim calcmode="lin" valueType="num">
                                      <p:cBhvr>
                                        <p:cTn id="9" dur="8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013276"/>
        </a:solidFill>
        <a:effectLst/>
      </p:bgPr>
    </p:bg>
    <p:spTree>
      <p:nvGrpSpPr>
        <p:cNvPr id="1" name=""/>
        <p:cNvGrpSpPr/>
        <p:nvPr/>
      </p:nvGrpSpPr>
      <p:grpSpPr>
        <a:xfrm>
          <a:off x="0" y="0"/>
          <a:ext cx="0" cy="0"/>
          <a:chOff x="0" y="0"/>
          <a:chExt cx="0" cy="0"/>
        </a:xfrm>
      </p:grpSpPr>
      <p:pic>
        <p:nvPicPr>
          <p:cNvPr id="11" name="Picture 10" descr="Logo, icon&#10;&#10;Description automatically generated">
            <a:extLst>
              <a:ext uri="{FF2B5EF4-FFF2-40B4-BE49-F238E27FC236}">
                <a16:creationId xmlns:a16="http://schemas.microsoft.com/office/drawing/2014/main" id="{538652AB-00DC-D741-A19A-ABEEF8CE04AF}"/>
              </a:ext>
            </a:extLst>
          </p:cNvPr>
          <p:cNvPicPr>
            <a:picLocks noChangeAspect="1"/>
          </p:cNvPicPr>
          <p:nvPr userDrawn="1"/>
        </p:nvPicPr>
        <p:blipFill>
          <a:blip r:embed="rId2">
            <a:alphaModFix amt="5000"/>
          </a:blip>
          <a:stretch>
            <a:fillRect/>
          </a:stretch>
        </p:blipFill>
        <p:spPr>
          <a:xfrm>
            <a:off x="2100262" y="-856311"/>
            <a:ext cx="10793413" cy="7714311"/>
          </a:xfrm>
          <a:prstGeom prst="rect">
            <a:avLst/>
          </a:prstGeom>
        </p:spPr>
      </p:pic>
      <p:pic>
        <p:nvPicPr>
          <p:cNvPr id="12" name="Picture 11">
            <a:extLst>
              <a:ext uri="{FF2B5EF4-FFF2-40B4-BE49-F238E27FC236}">
                <a16:creationId xmlns:a16="http://schemas.microsoft.com/office/drawing/2014/main" id="{D1CDE809-DCBD-784E-8A4C-E717C3C25CB2}"/>
              </a:ext>
            </a:extLst>
          </p:cNvPr>
          <p:cNvPicPr>
            <a:picLocks noChangeAspect="1"/>
          </p:cNvPicPr>
          <p:nvPr userDrawn="1"/>
        </p:nvPicPr>
        <p:blipFill>
          <a:blip r:embed="rId3">
            <a:extLst>
              <a:ext uri="{28A0092B-C50C-407E-A947-70E740481C1C}">
                <a14:useLocalDpi xmlns:a14="http://schemas.microsoft.com/office/drawing/2010/main"/>
              </a:ext>
            </a:extLst>
          </a:blip>
          <a:srcRect r="27174"/>
          <a:stretch>
            <a:fillRect/>
          </a:stretch>
        </p:blipFill>
        <p:spPr bwMode="auto">
          <a:xfrm>
            <a:off x="9367838" y="5916613"/>
            <a:ext cx="19335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FC4CE7B4-CD3D-0F4D-B1A9-4D51595D76DD}"/>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11272838" y="5916613"/>
            <a:ext cx="750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972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8000"/>
                                        <p:tgtEl>
                                          <p:spTgt spid="13"/>
                                        </p:tgtEl>
                                      </p:cBhvr>
                                    </p:animEffect>
                                    <p:anim calcmode="lin" valueType="num">
                                      <p:cBhvr>
                                        <p:cTn id="8" dur="8000" fill="hold"/>
                                        <p:tgtEl>
                                          <p:spTgt spid="13"/>
                                        </p:tgtEl>
                                        <p:attrNameLst>
                                          <p:attrName>ppt_w</p:attrName>
                                        </p:attrNameLst>
                                      </p:cBhvr>
                                      <p:tavLst>
                                        <p:tav tm="0" fmla="#ppt_w*sin(2.5*pi*$)">
                                          <p:val>
                                            <p:fltVal val="0"/>
                                          </p:val>
                                        </p:tav>
                                        <p:tav tm="100000">
                                          <p:val>
                                            <p:fltVal val="1"/>
                                          </p:val>
                                        </p:tav>
                                      </p:tavLst>
                                    </p:anim>
                                    <p:anim calcmode="lin" valueType="num">
                                      <p:cBhvr>
                                        <p:cTn id="9" dur="8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013276"/>
        </a:solidFill>
        <a:effectLst/>
      </p:bgPr>
    </p:bg>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EE4B3771-A5D9-B24F-8CF7-9F07C2AD6C8C}"/>
              </a:ext>
            </a:extLst>
          </p:cNvPr>
          <p:cNvPicPr>
            <a:picLocks noChangeAspect="1"/>
          </p:cNvPicPr>
          <p:nvPr userDrawn="1"/>
        </p:nvPicPr>
        <p:blipFill>
          <a:blip r:embed="rId2">
            <a:alphaModFix amt="5000"/>
          </a:blip>
          <a:stretch>
            <a:fillRect/>
          </a:stretch>
        </p:blipFill>
        <p:spPr>
          <a:xfrm>
            <a:off x="2243139" y="-888785"/>
            <a:ext cx="10644188" cy="7875373"/>
          </a:xfrm>
          <a:prstGeom prst="rect">
            <a:avLst/>
          </a:prstGeom>
        </p:spPr>
      </p:pic>
      <p:pic>
        <p:nvPicPr>
          <p:cNvPr id="8" name="Picture 11">
            <a:extLst>
              <a:ext uri="{FF2B5EF4-FFF2-40B4-BE49-F238E27FC236}">
                <a16:creationId xmlns:a16="http://schemas.microsoft.com/office/drawing/2014/main" id="{9F0424F4-5B66-6E46-8D73-96E048D5C79D}"/>
              </a:ext>
            </a:extLst>
          </p:cNvPr>
          <p:cNvPicPr>
            <a:picLocks noChangeAspect="1"/>
          </p:cNvPicPr>
          <p:nvPr userDrawn="1"/>
        </p:nvPicPr>
        <p:blipFill>
          <a:blip r:embed="rId3">
            <a:extLst>
              <a:ext uri="{28A0092B-C50C-407E-A947-70E740481C1C}">
                <a14:useLocalDpi xmlns:a14="http://schemas.microsoft.com/office/drawing/2010/main"/>
              </a:ext>
            </a:extLst>
          </a:blip>
          <a:srcRect r="27174"/>
          <a:stretch>
            <a:fillRect/>
          </a:stretch>
        </p:blipFill>
        <p:spPr bwMode="auto">
          <a:xfrm>
            <a:off x="9367838" y="5916613"/>
            <a:ext cx="19335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18C6B54E-6ADA-7A47-B443-EBC57630FE3B}"/>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11272838" y="5916613"/>
            <a:ext cx="750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040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8000"/>
                                        <p:tgtEl>
                                          <p:spTgt spid="9"/>
                                        </p:tgtEl>
                                      </p:cBhvr>
                                    </p:animEffect>
                                    <p:anim calcmode="lin" valueType="num">
                                      <p:cBhvr>
                                        <p:cTn id="8" dur="8000" fill="hold"/>
                                        <p:tgtEl>
                                          <p:spTgt spid="9"/>
                                        </p:tgtEl>
                                        <p:attrNameLst>
                                          <p:attrName>ppt_w</p:attrName>
                                        </p:attrNameLst>
                                      </p:cBhvr>
                                      <p:tavLst>
                                        <p:tav tm="0" fmla="#ppt_w*sin(2.5*pi*$)">
                                          <p:val>
                                            <p:fltVal val="0"/>
                                          </p:val>
                                        </p:tav>
                                        <p:tav tm="100000">
                                          <p:val>
                                            <p:fltVal val="1"/>
                                          </p:val>
                                        </p:tav>
                                      </p:tavLst>
                                    </p:anim>
                                    <p:anim calcmode="lin" valueType="num">
                                      <p:cBhvr>
                                        <p:cTn id="9" dur="8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013276"/>
        </a:solidFill>
        <a:effectLst/>
      </p:bgPr>
    </p:bg>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E718D964-C2E1-4F46-9BD4-EC3F747D392A}"/>
              </a:ext>
            </a:extLst>
          </p:cNvPr>
          <p:cNvPicPr>
            <a:picLocks noChangeAspect="1"/>
          </p:cNvPicPr>
          <p:nvPr userDrawn="1"/>
        </p:nvPicPr>
        <p:blipFill>
          <a:blip r:embed="rId2">
            <a:alphaModFix amt="5000"/>
          </a:blip>
          <a:stretch>
            <a:fillRect/>
          </a:stretch>
        </p:blipFill>
        <p:spPr>
          <a:xfrm>
            <a:off x="2427975" y="-814388"/>
            <a:ext cx="10668900" cy="7672388"/>
          </a:xfrm>
          <a:prstGeom prst="rect">
            <a:avLst/>
          </a:prstGeom>
        </p:spPr>
      </p:pic>
      <p:pic>
        <p:nvPicPr>
          <p:cNvPr id="7" name="Picture 11">
            <a:extLst>
              <a:ext uri="{FF2B5EF4-FFF2-40B4-BE49-F238E27FC236}">
                <a16:creationId xmlns:a16="http://schemas.microsoft.com/office/drawing/2014/main" id="{0AA1D9BD-272F-5F49-A928-225E5A4CD664}"/>
              </a:ext>
            </a:extLst>
          </p:cNvPr>
          <p:cNvPicPr>
            <a:picLocks noChangeAspect="1"/>
          </p:cNvPicPr>
          <p:nvPr userDrawn="1"/>
        </p:nvPicPr>
        <p:blipFill>
          <a:blip r:embed="rId3">
            <a:extLst>
              <a:ext uri="{28A0092B-C50C-407E-A947-70E740481C1C}">
                <a14:useLocalDpi xmlns:a14="http://schemas.microsoft.com/office/drawing/2010/main"/>
              </a:ext>
            </a:extLst>
          </a:blip>
          <a:srcRect r="27174"/>
          <a:stretch>
            <a:fillRect/>
          </a:stretch>
        </p:blipFill>
        <p:spPr bwMode="auto">
          <a:xfrm>
            <a:off x="9367838" y="5916613"/>
            <a:ext cx="19335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2A3B90C6-31F3-004E-92F4-2425E6D720B8}"/>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11272838" y="5916613"/>
            <a:ext cx="750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153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0"/>
                                        <p:tgtEl>
                                          <p:spTgt spid="8"/>
                                        </p:tgtEl>
                                      </p:cBhvr>
                                    </p:animEffect>
                                    <p:anim calcmode="lin" valueType="num">
                                      <p:cBhvr>
                                        <p:cTn id="8" dur="8000" fill="hold"/>
                                        <p:tgtEl>
                                          <p:spTgt spid="8"/>
                                        </p:tgtEl>
                                        <p:attrNameLst>
                                          <p:attrName>ppt_w</p:attrName>
                                        </p:attrNameLst>
                                      </p:cBhvr>
                                      <p:tavLst>
                                        <p:tav tm="0" fmla="#ppt_w*sin(2.5*pi*$)">
                                          <p:val>
                                            <p:fltVal val="0"/>
                                          </p:val>
                                        </p:tav>
                                        <p:tav tm="100000">
                                          <p:val>
                                            <p:fltVal val="1"/>
                                          </p:val>
                                        </p:tav>
                                      </p:tavLst>
                                    </p:anim>
                                    <p:anim calcmode="lin" valueType="num">
                                      <p:cBhvr>
                                        <p:cTn id="9" dur="8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013276"/>
        </a:solidFill>
        <a:effectLst/>
      </p:bgPr>
    </p:bg>
    <p:spTree>
      <p:nvGrpSpPr>
        <p:cNvPr id="1" name=""/>
        <p:cNvGrpSpPr/>
        <p:nvPr/>
      </p:nvGrpSpPr>
      <p:grpSpPr>
        <a:xfrm>
          <a:off x="0" y="0"/>
          <a:ext cx="0" cy="0"/>
          <a:chOff x="0" y="0"/>
          <a:chExt cx="0" cy="0"/>
        </a:xfrm>
      </p:grpSpPr>
      <p:pic>
        <p:nvPicPr>
          <p:cNvPr id="5" name="Picture 4" descr="Logo, icon&#10;&#10;Description automatically generated">
            <a:extLst>
              <a:ext uri="{FF2B5EF4-FFF2-40B4-BE49-F238E27FC236}">
                <a16:creationId xmlns:a16="http://schemas.microsoft.com/office/drawing/2014/main" id="{1CC0C294-4A7D-F44C-9A97-AED0E131F36F}"/>
              </a:ext>
            </a:extLst>
          </p:cNvPr>
          <p:cNvPicPr>
            <a:picLocks noChangeAspect="1"/>
          </p:cNvPicPr>
          <p:nvPr userDrawn="1"/>
        </p:nvPicPr>
        <p:blipFill>
          <a:blip r:embed="rId2">
            <a:alphaModFix amt="5000"/>
          </a:blip>
          <a:stretch>
            <a:fillRect/>
          </a:stretch>
        </p:blipFill>
        <p:spPr>
          <a:xfrm>
            <a:off x="2614617" y="-829450"/>
            <a:ext cx="10720387" cy="7846200"/>
          </a:xfrm>
          <a:prstGeom prst="rect">
            <a:avLst/>
          </a:prstGeom>
        </p:spPr>
      </p:pic>
      <p:pic>
        <p:nvPicPr>
          <p:cNvPr id="6" name="Picture 11">
            <a:extLst>
              <a:ext uri="{FF2B5EF4-FFF2-40B4-BE49-F238E27FC236}">
                <a16:creationId xmlns:a16="http://schemas.microsoft.com/office/drawing/2014/main" id="{12C2142D-FC76-7648-8E86-A012C3C563FD}"/>
              </a:ext>
            </a:extLst>
          </p:cNvPr>
          <p:cNvPicPr>
            <a:picLocks noChangeAspect="1"/>
          </p:cNvPicPr>
          <p:nvPr userDrawn="1"/>
        </p:nvPicPr>
        <p:blipFill>
          <a:blip r:embed="rId3">
            <a:extLst>
              <a:ext uri="{28A0092B-C50C-407E-A947-70E740481C1C}">
                <a14:useLocalDpi xmlns:a14="http://schemas.microsoft.com/office/drawing/2010/main"/>
              </a:ext>
            </a:extLst>
          </a:blip>
          <a:srcRect r="27174"/>
          <a:stretch>
            <a:fillRect/>
          </a:stretch>
        </p:blipFill>
        <p:spPr bwMode="auto">
          <a:xfrm>
            <a:off x="9367838" y="5916613"/>
            <a:ext cx="19335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3F6D58CD-7880-B74C-BDF6-35FD6D5DEAD6}"/>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11272838" y="5916613"/>
            <a:ext cx="750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997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0"/>
                                        <p:tgtEl>
                                          <p:spTgt spid="8"/>
                                        </p:tgtEl>
                                      </p:cBhvr>
                                    </p:animEffect>
                                    <p:anim calcmode="lin" valueType="num">
                                      <p:cBhvr>
                                        <p:cTn id="8" dur="8000" fill="hold"/>
                                        <p:tgtEl>
                                          <p:spTgt spid="8"/>
                                        </p:tgtEl>
                                        <p:attrNameLst>
                                          <p:attrName>ppt_w</p:attrName>
                                        </p:attrNameLst>
                                      </p:cBhvr>
                                      <p:tavLst>
                                        <p:tav tm="0" fmla="#ppt_w*sin(2.5*pi*$)">
                                          <p:val>
                                            <p:fltVal val="0"/>
                                          </p:val>
                                        </p:tav>
                                        <p:tav tm="100000">
                                          <p:val>
                                            <p:fltVal val="1"/>
                                          </p:val>
                                        </p:tav>
                                      </p:tavLst>
                                    </p:anim>
                                    <p:anim calcmode="lin" valueType="num">
                                      <p:cBhvr>
                                        <p:cTn id="9" dur="8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013276"/>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19B318B-41DD-EA4D-A89C-4DBC1DB3C99D}"/>
              </a:ext>
            </a:extLst>
          </p:cNvPr>
          <p:cNvPicPr>
            <a:picLocks noChangeAspect="1"/>
          </p:cNvPicPr>
          <p:nvPr userDrawn="1"/>
        </p:nvPicPr>
        <p:blipFill>
          <a:blip r:embed="rId2">
            <a:alphaModFix amt="5000"/>
          </a:blip>
          <a:stretch>
            <a:fillRect/>
          </a:stretch>
        </p:blipFill>
        <p:spPr>
          <a:xfrm>
            <a:off x="1971675" y="-784479"/>
            <a:ext cx="10856912" cy="7642479"/>
          </a:xfrm>
          <a:prstGeom prst="rect">
            <a:avLst/>
          </a:prstGeom>
        </p:spPr>
      </p:pic>
      <p:pic>
        <p:nvPicPr>
          <p:cNvPr id="5" name="Picture 11">
            <a:extLst>
              <a:ext uri="{FF2B5EF4-FFF2-40B4-BE49-F238E27FC236}">
                <a16:creationId xmlns:a16="http://schemas.microsoft.com/office/drawing/2014/main" id="{0EB23938-4463-5F4D-BACC-A47E38243D79}"/>
              </a:ext>
            </a:extLst>
          </p:cNvPr>
          <p:cNvPicPr>
            <a:picLocks noChangeAspect="1"/>
          </p:cNvPicPr>
          <p:nvPr userDrawn="1"/>
        </p:nvPicPr>
        <p:blipFill>
          <a:blip r:embed="rId3">
            <a:extLst>
              <a:ext uri="{28A0092B-C50C-407E-A947-70E740481C1C}">
                <a14:useLocalDpi xmlns:a14="http://schemas.microsoft.com/office/drawing/2010/main"/>
              </a:ext>
            </a:extLst>
          </a:blip>
          <a:srcRect r="27174"/>
          <a:stretch>
            <a:fillRect/>
          </a:stretch>
        </p:blipFill>
        <p:spPr bwMode="auto">
          <a:xfrm>
            <a:off x="9367838" y="5916613"/>
            <a:ext cx="19335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DB54E1CE-61EB-8342-8C87-BC2E5DB61061}"/>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11272838" y="5916613"/>
            <a:ext cx="750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575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0"/>
                                        <p:tgtEl>
                                          <p:spTgt spid="7"/>
                                        </p:tgtEl>
                                      </p:cBhvr>
                                    </p:animEffect>
                                    <p:anim calcmode="lin" valueType="num">
                                      <p:cBhvr>
                                        <p:cTn id="8" dur="8000" fill="hold"/>
                                        <p:tgtEl>
                                          <p:spTgt spid="7"/>
                                        </p:tgtEl>
                                        <p:attrNameLst>
                                          <p:attrName>ppt_w</p:attrName>
                                        </p:attrNameLst>
                                      </p:cBhvr>
                                      <p:tavLst>
                                        <p:tav tm="0" fmla="#ppt_w*sin(2.5*pi*$)">
                                          <p:val>
                                            <p:fltVal val="0"/>
                                          </p:val>
                                        </p:tav>
                                        <p:tav tm="100000">
                                          <p:val>
                                            <p:fltVal val="1"/>
                                          </p:val>
                                        </p:tav>
                                      </p:tavLst>
                                    </p:anim>
                                    <p:anim calcmode="lin" valueType="num">
                                      <p:cBhvr>
                                        <p:cTn id="9" dur="8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013276"/>
        </a:solidFill>
        <a:effectLst/>
      </p:bgPr>
    </p:bg>
    <p:spTree>
      <p:nvGrpSpPr>
        <p:cNvPr id="1" name=""/>
        <p:cNvGrpSpPr/>
        <p:nvPr/>
      </p:nvGrpSpPr>
      <p:grpSpPr>
        <a:xfrm>
          <a:off x="0" y="0"/>
          <a:ext cx="0" cy="0"/>
          <a:chOff x="0" y="0"/>
          <a:chExt cx="0" cy="0"/>
        </a:xfrm>
      </p:grpSpPr>
      <p:pic>
        <p:nvPicPr>
          <p:cNvPr id="4" name="Picture 3" descr="Logo, icon, company name&#10;&#10;Description automatically generated">
            <a:extLst>
              <a:ext uri="{FF2B5EF4-FFF2-40B4-BE49-F238E27FC236}">
                <a16:creationId xmlns:a16="http://schemas.microsoft.com/office/drawing/2014/main" id="{2BF502FF-7CBC-9B47-89AB-4B4B3284D54D}"/>
              </a:ext>
            </a:extLst>
          </p:cNvPr>
          <p:cNvPicPr>
            <a:picLocks noChangeAspect="1"/>
          </p:cNvPicPr>
          <p:nvPr userDrawn="1"/>
        </p:nvPicPr>
        <p:blipFill>
          <a:blip r:embed="rId2">
            <a:alphaModFix amt="5000"/>
          </a:blip>
          <a:stretch>
            <a:fillRect/>
          </a:stretch>
        </p:blipFill>
        <p:spPr>
          <a:xfrm>
            <a:off x="1821121" y="-700088"/>
            <a:ext cx="10729655" cy="7816850"/>
          </a:xfrm>
          <a:prstGeom prst="rect">
            <a:avLst/>
          </a:prstGeom>
        </p:spPr>
      </p:pic>
      <p:pic>
        <p:nvPicPr>
          <p:cNvPr id="5" name="Picture 11">
            <a:extLst>
              <a:ext uri="{FF2B5EF4-FFF2-40B4-BE49-F238E27FC236}">
                <a16:creationId xmlns:a16="http://schemas.microsoft.com/office/drawing/2014/main" id="{B635BB07-BAAF-1343-8069-026CB82D14BA}"/>
              </a:ext>
            </a:extLst>
          </p:cNvPr>
          <p:cNvPicPr>
            <a:picLocks noChangeAspect="1"/>
          </p:cNvPicPr>
          <p:nvPr userDrawn="1"/>
        </p:nvPicPr>
        <p:blipFill>
          <a:blip r:embed="rId3">
            <a:extLst>
              <a:ext uri="{28A0092B-C50C-407E-A947-70E740481C1C}">
                <a14:useLocalDpi xmlns:a14="http://schemas.microsoft.com/office/drawing/2010/main"/>
              </a:ext>
            </a:extLst>
          </a:blip>
          <a:srcRect r="27174"/>
          <a:stretch>
            <a:fillRect/>
          </a:stretch>
        </p:blipFill>
        <p:spPr bwMode="auto">
          <a:xfrm>
            <a:off x="9367838" y="5916613"/>
            <a:ext cx="19335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FE5E215C-A26A-C840-AFDD-96FF48D597AD}"/>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11272838" y="5916613"/>
            <a:ext cx="750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865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0"/>
                                        <p:tgtEl>
                                          <p:spTgt spid="6"/>
                                        </p:tgtEl>
                                      </p:cBhvr>
                                    </p:animEffect>
                                    <p:anim calcmode="lin" valueType="num">
                                      <p:cBhvr>
                                        <p:cTn id="8" dur="8000" fill="hold"/>
                                        <p:tgtEl>
                                          <p:spTgt spid="6"/>
                                        </p:tgtEl>
                                        <p:attrNameLst>
                                          <p:attrName>ppt_w</p:attrName>
                                        </p:attrNameLst>
                                      </p:cBhvr>
                                      <p:tavLst>
                                        <p:tav tm="0" fmla="#ppt_w*sin(2.5*pi*$)">
                                          <p:val>
                                            <p:fltVal val="0"/>
                                          </p:val>
                                        </p:tav>
                                        <p:tav tm="100000">
                                          <p:val>
                                            <p:fltVal val="1"/>
                                          </p:val>
                                        </p:tav>
                                      </p:tavLst>
                                    </p:anim>
                                    <p:anim calcmode="lin" valueType="num">
                                      <p:cBhvr>
                                        <p:cTn id="9" dur="8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24422E-F8C6-3346-BD58-12BBFC0775A0}"/>
              </a:ext>
            </a:extLst>
          </p:cNvPr>
          <p:cNvSpPr/>
          <p:nvPr userDrawn="1"/>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3">
            <a:extLst>
              <a:ext uri="{FF2B5EF4-FFF2-40B4-BE49-F238E27FC236}">
                <a16:creationId xmlns:a16="http://schemas.microsoft.com/office/drawing/2014/main" id="{BB2B2F81-08C3-0C44-B542-436C99EF9C8B}"/>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952750" y="693738"/>
            <a:ext cx="9239250" cy="616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special olympics quotes - Google Search | Special olympics quotes ...">
            <a:extLst>
              <a:ext uri="{FF2B5EF4-FFF2-40B4-BE49-F238E27FC236}">
                <a16:creationId xmlns:a16="http://schemas.microsoft.com/office/drawing/2014/main" id="{1AD1ED25-257E-CC4E-AFE4-D1C4866E32FE}"/>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a:ext>
            </a:extLst>
          </a:blip>
          <a:srcRect/>
          <a:stretch>
            <a:fillRect/>
          </a:stretch>
        </p:blipFill>
        <p:spPr bwMode="auto">
          <a:xfrm>
            <a:off x="376238" y="2979738"/>
            <a:ext cx="645953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9">
            <a:extLst>
              <a:ext uri="{FF2B5EF4-FFF2-40B4-BE49-F238E27FC236}">
                <a16:creationId xmlns:a16="http://schemas.microsoft.com/office/drawing/2014/main" id="{9AF10937-AF28-704F-914F-CE77F5730407}"/>
              </a:ext>
            </a:extLst>
          </p:cNvPr>
          <p:cNvSpPr txBox="1">
            <a:spLocks/>
          </p:cNvSpPr>
          <p:nvPr userDrawn="1"/>
        </p:nvSpPr>
        <p:spPr bwMode="auto">
          <a:xfrm>
            <a:off x="758825" y="560388"/>
            <a:ext cx="9066213"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solidFill>
                  <a:schemeClr val="bg1"/>
                </a:solidFill>
                <a:latin typeface="Ubuntu Medium" panose="020B0504030602030204" pitchFamily="34" charset="0"/>
                <a:ea typeface="Ubuntu Medium" panose="020B0504030602030204" pitchFamily="34" charset="0"/>
                <a:cs typeface="Ubuntu Medium" panose="020B0504030602030204" pitchFamily="34" charset="0"/>
              </a:rPr>
              <a:t>Inspiring stories of courage, </a:t>
            </a:r>
            <a:br>
              <a:rPr lang="en-US" altLang="en-US" sz="2800">
                <a:solidFill>
                  <a:schemeClr val="bg1"/>
                </a:solidFill>
                <a:latin typeface="Ubuntu Medium" panose="020B0504030602030204" pitchFamily="34" charset="0"/>
                <a:ea typeface="Ubuntu Medium" panose="020B0504030602030204" pitchFamily="34" charset="0"/>
                <a:cs typeface="Ubuntu Medium" panose="020B0504030602030204" pitchFamily="34" charset="0"/>
              </a:rPr>
            </a:br>
            <a:r>
              <a:rPr lang="en-US" altLang="en-US" sz="2800">
                <a:solidFill>
                  <a:schemeClr val="bg1"/>
                </a:solidFill>
                <a:latin typeface="Ubuntu Medium" panose="020B0504030602030204" pitchFamily="34" charset="0"/>
                <a:ea typeface="Ubuntu Medium" panose="020B0504030602030204" pitchFamily="34" charset="0"/>
                <a:cs typeface="Ubuntu Medium" panose="020B0504030602030204" pitchFamily="34" charset="0"/>
              </a:rPr>
              <a:t>strength and determination</a:t>
            </a:r>
          </a:p>
        </p:txBody>
      </p:sp>
      <p:sp>
        <p:nvSpPr>
          <p:cNvPr id="10" name="Rectangle 9">
            <a:extLst>
              <a:ext uri="{FF2B5EF4-FFF2-40B4-BE49-F238E27FC236}">
                <a16:creationId xmlns:a16="http://schemas.microsoft.com/office/drawing/2014/main" id="{7376E49B-CB57-084A-B433-AE7844B21C88}"/>
              </a:ext>
            </a:extLst>
          </p:cNvPr>
          <p:cNvSpPr/>
          <p:nvPr userDrawn="1"/>
        </p:nvSpPr>
        <p:spPr>
          <a:xfrm>
            <a:off x="0" y="6688138"/>
            <a:ext cx="12192000" cy="169862"/>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4164697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57B3C-B164-BB4C-A61A-91774CF00B0F}"/>
              </a:ext>
            </a:extLst>
          </p:cNvPr>
          <p:cNvSpPr/>
          <p:nvPr userDrawn="1"/>
        </p:nvSpPr>
        <p:spPr>
          <a:xfrm>
            <a:off x="0" y="0"/>
            <a:ext cx="785813" cy="785813"/>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5">
            <a:extLst>
              <a:ext uri="{FF2B5EF4-FFF2-40B4-BE49-F238E27FC236}">
                <a16:creationId xmlns:a16="http://schemas.microsoft.com/office/drawing/2014/main" id="{618F186B-1AEC-7542-A4A8-8651F1229EBA}"/>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3448050"/>
            <a:ext cx="4186238"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6DDB447F-2DE8-3B48-B235-E662E7E1C9A2}"/>
              </a:ext>
            </a:extLst>
          </p:cNvPr>
          <p:cNvPicPr>
            <a:picLocks noChangeAspect="1"/>
          </p:cNvPicPr>
          <p:nvPr userDrawn="1"/>
        </p:nvPicPr>
        <p:blipFill>
          <a:blip r:embed="rId3">
            <a:extLst>
              <a:ext uri="{28A0092B-C50C-407E-A947-70E740481C1C}">
                <a14:useLocalDpi xmlns:a14="http://schemas.microsoft.com/office/drawing/2010/main"/>
              </a:ext>
            </a:extLst>
          </a:blip>
          <a:srcRect l="-60"/>
          <a:stretch>
            <a:fillRect/>
          </a:stretch>
        </p:blipFill>
        <p:spPr bwMode="auto">
          <a:xfrm>
            <a:off x="4181475" y="0"/>
            <a:ext cx="80105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8FDE074D-B244-A94F-BA90-2CC130835AEB}"/>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649288" y="433388"/>
            <a:ext cx="2751137"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C71CBD5A-F661-C24D-80CF-A81B9AF441A8}"/>
              </a:ext>
            </a:extLst>
          </p:cNvPr>
          <p:cNvSpPr/>
          <p:nvPr userDrawn="1"/>
        </p:nvSpPr>
        <p:spPr>
          <a:xfrm>
            <a:off x="6700838" y="6465889"/>
            <a:ext cx="785812" cy="392112"/>
          </a:xfrm>
          <a:prstGeom prst="rect">
            <a:avLst/>
          </a:prstGeom>
          <a:solidFill>
            <a:srgbClr val="C416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B53321"/>
              </a:solidFill>
            </a:endParaRPr>
          </a:p>
        </p:txBody>
      </p:sp>
    </p:spTree>
    <p:extLst>
      <p:ext uri="{BB962C8B-B14F-4D97-AF65-F5344CB8AC3E}">
        <p14:creationId xmlns:p14="http://schemas.microsoft.com/office/powerpoint/2010/main" val="182121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8000"/>
                                        <p:tgtEl>
                                          <p:spTgt spid="11"/>
                                        </p:tgtEl>
                                      </p:cBhvr>
                                    </p:animEffect>
                                    <p:anim calcmode="lin" valueType="num">
                                      <p:cBhvr>
                                        <p:cTn id="8" dur="8000" fill="hold"/>
                                        <p:tgtEl>
                                          <p:spTgt spid="11"/>
                                        </p:tgtEl>
                                        <p:attrNameLst>
                                          <p:attrName>ppt_w</p:attrName>
                                        </p:attrNameLst>
                                      </p:cBhvr>
                                      <p:tavLst>
                                        <p:tav tm="0" fmla="#ppt_w*sin(2.5*pi*$)">
                                          <p:val>
                                            <p:fltVal val="0"/>
                                          </p:val>
                                        </p:tav>
                                        <p:tav tm="100000">
                                          <p:val>
                                            <p:fltVal val="1"/>
                                          </p:val>
                                        </p:tav>
                                      </p:tavLst>
                                    </p:anim>
                                    <p:anim calcmode="lin" valueType="num">
                                      <p:cBhvr>
                                        <p:cTn id="9" dur="8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rgbClr val="B53321"/>
        </a:solidFill>
        <a:effectLst/>
      </p:bgPr>
    </p:bg>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C42F2875-478F-6C42-BE21-922A87FD71EE}"/>
              </a:ext>
            </a:extLst>
          </p:cNvPr>
          <p:cNvSpPr txBox="1">
            <a:spLocks/>
          </p:cNvSpPr>
          <p:nvPr userDrawn="1"/>
        </p:nvSpPr>
        <p:spPr bwMode="auto">
          <a:xfrm>
            <a:off x="1849438" y="1998663"/>
            <a:ext cx="849312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n-US" altLang="en-US" sz="6000">
                <a:solidFill>
                  <a:schemeClr val="bg1"/>
                </a:solidFill>
                <a:latin typeface="Ubuntu Medium" panose="020B0504030602030204" pitchFamily="34" charset="0"/>
                <a:ea typeface="Ubuntu Medium" panose="020B0504030602030204" pitchFamily="34" charset="0"/>
                <a:cs typeface="Ubuntu Medium" panose="020B0504030602030204" pitchFamily="34" charset="0"/>
              </a:rPr>
              <a:t>Thank you</a:t>
            </a:r>
          </a:p>
        </p:txBody>
      </p:sp>
      <p:pic>
        <p:nvPicPr>
          <p:cNvPr id="7" name="Picture 1">
            <a:extLst>
              <a:ext uri="{FF2B5EF4-FFF2-40B4-BE49-F238E27FC236}">
                <a16:creationId xmlns:a16="http://schemas.microsoft.com/office/drawing/2014/main" id="{1C702121-DD9B-1741-8390-4295CEBDD33F}"/>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737100" y="3200400"/>
            <a:ext cx="27178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8775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57B3C-B164-BB4C-A61A-91774CF00B0F}"/>
              </a:ext>
            </a:extLst>
          </p:cNvPr>
          <p:cNvSpPr/>
          <p:nvPr userDrawn="1"/>
        </p:nvSpPr>
        <p:spPr>
          <a:xfrm>
            <a:off x="0" y="0"/>
            <a:ext cx="785813" cy="785813"/>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1" name="Picture 10">
            <a:extLst>
              <a:ext uri="{FF2B5EF4-FFF2-40B4-BE49-F238E27FC236}">
                <a16:creationId xmlns:a16="http://schemas.microsoft.com/office/drawing/2014/main" id="{8FDE074D-B244-A94F-BA90-2CC130835AEB}"/>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649288" y="433388"/>
            <a:ext cx="2751137"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C71CBD5A-F661-C24D-80CF-A81B9AF441A8}"/>
              </a:ext>
            </a:extLst>
          </p:cNvPr>
          <p:cNvSpPr/>
          <p:nvPr userDrawn="1"/>
        </p:nvSpPr>
        <p:spPr>
          <a:xfrm>
            <a:off x="6700838" y="6465889"/>
            <a:ext cx="785812" cy="392112"/>
          </a:xfrm>
          <a:prstGeom prst="rect">
            <a:avLst/>
          </a:prstGeom>
          <a:solidFill>
            <a:srgbClr val="C416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B53321"/>
              </a:solidFill>
            </a:endParaRPr>
          </a:p>
        </p:txBody>
      </p:sp>
      <p:sp>
        <p:nvSpPr>
          <p:cNvPr id="10" name="Picture Placeholder 11">
            <a:extLst>
              <a:ext uri="{FF2B5EF4-FFF2-40B4-BE49-F238E27FC236}">
                <a16:creationId xmlns:a16="http://schemas.microsoft.com/office/drawing/2014/main" id="{5E874054-1639-D841-9715-72D56545A564}"/>
              </a:ext>
            </a:extLst>
          </p:cNvPr>
          <p:cNvSpPr>
            <a:spLocks noGrp="1"/>
          </p:cNvSpPr>
          <p:nvPr>
            <p:ph type="pic" sz="quarter" idx="14"/>
          </p:nvPr>
        </p:nvSpPr>
        <p:spPr>
          <a:xfrm>
            <a:off x="4174292" y="1"/>
            <a:ext cx="8017708" cy="3408218"/>
          </a:xfrm>
          <a:prstGeom prst="rect">
            <a:avLst/>
          </a:prstGeom>
        </p:spPr>
        <p:txBody>
          <a:bodyPr/>
          <a:lstStyle>
            <a:lvl1pPr marL="0" indent="0">
              <a:buNone/>
              <a:defRPr sz="1400">
                <a:latin typeface="Averta" pitchFamily="2" charset="77"/>
              </a:defRPr>
            </a:lvl1pPr>
          </a:lstStyle>
          <a:p>
            <a:r>
              <a:rPr lang="en-GB" dirty="0"/>
              <a:t>Click icon to add picture</a:t>
            </a:r>
            <a:endParaRPr lang="en-US" dirty="0"/>
          </a:p>
        </p:txBody>
      </p:sp>
      <p:sp>
        <p:nvSpPr>
          <p:cNvPr id="14" name="Picture Placeholder 11">
            <a:extLst>
              <a:ext uri="{FF2B5EF4-FFF2-40B4-BE49-F238E27FC236}">
                <a16:creationId xmlns:a16="http://schemas.microsoft.com/office/drawing/2014/main" id="{C2FE6E4F-FFA8-FE4E-9C07-D2A360806E10}"/>
              </a:ext>
            </a:extLst>
          </p:cNvPr>
          <p:cNvSpPr>
            <a:spLocks noGrp="1"/>
          </p:cNvSpPr>
          <p:nvPr>
            <p:ph type="pic" sz="quarter" idx="15"/>
          </p:nvPr>
        </p:nvSpPr>
        <p:spPr>
          <a:xfrm>
            <a:off x="0" y="3449782"/>
            <a:ext cx="4172989" cy="3408218"/>
          </a:xfrm>
          <a:prstGeom prst="rect">
            <a:avLst/>
          </a:prstGeom>
        </p:spPr>
        <p:txBody>
          <a:bodyPr/>
          <a:lstStyle>
            <a:lvl1pPr marL="0" indent="0">
              <a:buNone/>
              <a:defRPr sz="1400">
                <a:latin typeface="Averta" pitchFamily="2" charset="77"/>
              </a:defRPr>
            </a:lvl1pPr>
          </a:lstStyle>
          <a:p>
            <a:r>
              <a:rPr lang="en-GB" dirty="0"/>
              <a:t>Click icon to add picture</a:t>
            </a:r>
            <a:endParaRPr lang="en-US" dirty="0"/>
          </a:p>
        </p:txBody>
      </p:sp>
    </p:spTree>
    <p:extLst>
      <p:ext uri="{BB962C8B-B14F-4D97-AF65-F5344CB8AC3E}">
        <p14:creationId xmlns:p14="http://schemas.microsoft.com/office/powerpoint/2010/main" val="14212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8000"/>
                                        <p:tgtEl>
                                          <p:spTgt spid="11"/>
                                        </p:tgtEl>
                                      </p:cBhvr>
                                    </p:animEffect>
                                    <p:anim calcmode="lin" valueType="num">
                                      <p:cBhvr>
                                        <p:cTn id="8" dur="8000" fill="hold"/>
                                        <p:tgtEl>
                                          <p:spTgt spid="11"/>
                                        </p:tgtEl>
                                        <p:attrNameLst>
                                          <p:attrName>ppt_w</p:attrName>
                                        </p:attrNameLst>
                                      </p:cBhvr>
                                      <p:tavLst>
                                        <p:tav tm="0" fmla="#ppt_w*sin(2.5*pi*$)">
                                          <p:val>
                                            <p:fltVal val="0"/>
                                          </p:val>
                                        </p:tav>
                                        <p:tav tm="100000">
                                          <p:val>
                                            <p:fltVal val="1"/>
                                          </p:val>
                                        </p:tav>
                                      </p:tavLst>
                                    </p:anim>
                                    <p:anim calcmode="lin" valueType="num">
                                      <p:cBhvr>
                                        <p:cTn id="9" dur="8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8" name="Picture 11">
            <a:extLst>
              <a:ext uri="{FF2B5EF4-FFF2-40B4-BE49-F238E27FC236}">
                <a16:creationId xmlns:a16="http://schemas.microsoft.com/office/drawing/2014/main" id="{29362819-61FD-3247-AD19-01600CBB150E}"/>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7486650" y="0"/>
            <a:ext cx="2300288" cy="610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a:extLst>
              <a:ext uri="{FF2B5EF4-FFF2-40B4-BE49-F238E27FC236}">
                <a16:creationId xmlns:a16="http://schemas.microsoft.com/office/drawing/2014/main" id="{1CA72231-0C60-AD4C-9249-A92B15F12558}"/>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9915525" y="2557463"/>
            <a:ext cx="2276475"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7EFD29C1-4CDE-9343-83C0-6CF9D072CB95}"/>
              </a:ext>
            </a:extLst>
          </p:cNvPr>
          <p:cNvSpPr/>
          <p:nvPr userDrawn="1"/>
        </p:nvSpPr>
        <p:spPr>
          <a:xfrm>
            <a:off x="6700838" y="0"/>
            <a:ext cx="785812" cy="785813"/>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2509270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EFD29C1-4CDE-9343-83C0-6CF9D072CB95}"/>
              </a:ext>
            </a:extLst>
          </p:cNvPr>
          <p:cNvSpPr/>
          <p:nvPr userDrawn="1"/>
        </p:nvSpPr>
        <p:spPr>
          <a:xfrm>
            <a:off x="6700838" y="0"/>
            <a:ext cx="785812" cy="785813"/>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Picture Placeholder 11">
            <a:extLst>
              <a:ext uri="{FF2B5EF4-FFF2-40B4-BE49-F238E27FC236}">
                <a16:creationId xmlns:a16="http://schemas.microsoft.com/office/drawing/2014/main" id="{9D4179AD-6541-1840-AAFC-046CA25DE736}"/>
              </a:ext>
            </a:extLst>
          </p:cNvPr>
          <p:cNvSpPr>
            <a:spLocks noGrp="1"/>
          </p:cNvSpPr>
          <p:nvPr>
            <p:ph type="pic" sz="quarter" idx="15"/>
          </p:nvPr>
        </p:nvSpPr>
        <p:spPr>
          <a:xfrm>
            <a:off x="7464830" y="0"/>
            <a:ext cx="2310938" cy="6101542"/>
          </a:xfrm>
          <a:prstGeom prst="rect">
            <a:avLst/>
          </a:prstGeom>
        </p:spPr>
        <p:txBody>
          <a:bodyPr/>
          <a:lstStyle>
            <a:lvl1pPr marL="0" indent="0">
              <a:buNone/>
              <a:defRPr sz="1400">
                <a:latin typeface="Averta" pitchFamily="2" charset="77"/>
              </a:defRPr>
            </a:lvl1pPr>
          </a:lstStyle>
          <a:p>
            <a:r>
              <a:rPr lang="en-GB" dirty="0"/>
              <a:t>Click icon to add picture</a:t>
            </a:r>
            <a:endParaRPr lang="en-US" dirty="0"/>
          </a:p>
        </p:txBody>
      </p:sp>
      <p:sp>
        <p:nvSpPr>
          <p:cNvPr id="11" name="Picture Placeholder 11">
            <a:extLst>
              <a:ext uri="{FF2B5EF4-FFF2-40B4-BE49-F238E27FC236}">
                <a16:creationId xmlns:a16="http://schemas.microsoft.com/office/drawing/2014/main" id="{EEEB9DC0-C4C7-854B-9F2D-66B9F3F38BE8}"/>
              </a:ext>
            </a:extLst>
          </p:cNvPr>
          <p:cNvSpPr>
            <a:spLocks noGrp="1"/>
          </p:cNvSpPr>
          <p:nvPr>
            <p:ph type="pic" sz="quarter" idx="16"/>
          </p:nvPr>
        </p:nvSpPr>
        <p:spPr>
          <a:xfrm>
            <a:off x="9925396" y="2568634"/>
            <a:ext cx="2266604" cy="4289366"/>
          </a:xfrm>
          <a:prstGeom prst="rect">
            <a:avLst/>
          </a:prstGeom>
        </p:spPr>
        <p:txBody>
          <a:bodyPr/>
          <a:lstStyle>
            <a:lvl1pPr marL="0" indent="0">
              <a:buNone/>
              <a:defRPr sz="1400">
                <a:latin typeface="Averta" pitchFamily="2" charset="77"/>
              </a:defRPr>
            </a:lvl1pPr>
          </a:lstStyle>
          <a:p>
            <a:r>
              <a:rPr lang="en-GB" dirty="0"/>
              <a:t>Click icon to add picture</a:t>
            </a:r>
            <a:endParaRPr lang="en-US" dirty="0"/>
          </a:p>
        </p:txBody>
      </p:sp>
    </p:spTree>
    <p:extLst>
      <p:ext uri="{BB962C8B-B14F-4D97-AF65-F5344CB8AC3E}">
        <p14:creationId xmlns:p14="http://schemas.microsoft.com/office/powerpoint/2010/main" val="2445114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CDFEAF-8986-4D42-B936-ADD7DFC4DCA3}"/>
              </a:ext>
            </a:extLst>
          </p:cNvPr>
          <p:cNvSpPr/>
          <p:nvPr userDrawn="1"/>
        </p:nvSpPr>
        <p:spPr>
          <a:xfrm>
            <a:off x="3300413" y="0"/>
            <a:ext cx="8891587" cy="6858000"/>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9">
            <a:extLst>
              <a:ext uri="{FF2B5EF4-FFF2-40B4-BE49-F238E27FC236}">
                <a16:creationId xmlns:a16="http://schemas.microsoft.com/office/drawing/2014/main" id="{44581C8C-EF6C-3A46-800F-EA6B1D16CC23}"/>
              </a:ext>
            </a:extLst>
          </p:cNvPr>
          <p:cNvPicPr>
            <a:picLocks noChangeAspect="1"/>
          </p:cNvPicPr>
          <p:nvPr userDrawn="1"/>
        </p:nvPicPr>
        <p:blipFill>
          <a:blip r:embed="rId2">
            <a:extLst>
              <a:ext uri="{28A0092B-C50C-407E-A947-70E740481C1C}">
                <a14:useLocalDpi xmlns:a14="http://schemas.microsoft.com/office/drawing/2010/main"/>
              </a:ext>
            </a:extLst>
          </a:blip>
          <a:srcRect r="-5694"/>
          <a:stretch>
            <a:fillRect/>
          </a:stretch>
        </p:blipFill>
        <p:spPr bwMode="auto">
          <a:xfrm>
            <a:off x="3271838" y="0"/>
            <a:ext cx="6072187" cy="404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4AA0AEAF-5366-FA45-B2DF-A78EAD94C1C4}"/>
              </a:ext>
            </a:extLst>
          </p:cNvPr>
          <p:cNvSpPr/>
          <p:nvPr userDrawn="1"/>
        </p:nvSpPr>
        <p:spPr>
          <a:xfrm>
            <a:off x="5100638" y="6072188"/>
            <a:ext cx="785812" cy="785812"/>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2" name="Picture 12">
            <a:extLst>
              <a:ext uri="{FF2B5EF4-FFF2-40B4-BE49-F238E27FC236}">
                <a16:creationId xmlns:a16="http://schemas.microsoft.com/office/drawing/2014/main" id="{A1953262-E879-1041-A749-F86F4E0D8FE1}"/>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9367838" y="5916613"/>
            <a:ext cx="2655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2CA8408E-2622-894A-A182-FFB9E99FE12F}"/>
              </a:ext>
            </a:extLst>
          </p:cNvPr>
          <p:cNvSpPr/>
          <p:nvPr userDrawn="1"/>
        </p:nvSpPr>
        <p:spPr>
          <a:xfrm>
            <a:off x="0" y="1398493"/>
            <a:ext cx="5889812" cy="4679577"/>
          </a:xfrm>
          <a:prstGeom prst="rect">
            <a:avLst/>
          </a:prstGeom>
          <a:blipFill>
            <a:blip r:embed="rId4">
              <a:extLst>
                <a:ext uri="{28A0092B-C50C-407E-A947-70E740481C1C}">
                  <a14:useLocalDpi xmlns:a14="http://schemas.microsoft.com/office/drawing/2010/main"/>
                </a:ext>
              </a:extLst>
            </a:blip>
            <a:stretch>
              <a:fillRect t="28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6093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CDFEAF-8986-4D42-B936-ADD7DFC4DCA3}"/>
              </a:ext>
            </a:extLst>
          </p:cNvPr>
          <p:cNvSpPr/>
          <p:nvPr userDrawn="1"/>
        </p:nvSpPr>
        <p:spPr>
          <a:xfrm>
            <a:off x="3300413" y="0"/>
            <a:ext cx="8891587" cy="6858000"/>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9">
            <a:extLst>
              <a:ext uri="{FF2B5EF4-FFF2-40B4-BE49-F238E27FC236}">
                <a16:creationId xmlns:a16="http://schemas.microsoft.com/office/drawing/2014/main" id="{44581C8C-EF6C-3A46-800F-EA6B1D16CC23}"/>
              </a:ext>
            </a:extLst>
          </p:cNvPr>
          <p:cNvPicPr>
            <a:picLocks noChangeAspect="1"/>
          </p:cNvPicPr>
          <p:nvPr userDrawn="1"/>
        </p:nvPicPr>
        <p:blipFill>
          <a:blip r:embed="rId2">
            <a:extLst>
              <a:ext uri="{28A0092B-C50C-407E-A947-70E740481C1C}">
                <a14:useLocalDpi xmlns:a14="http://schemas.microsoft.com/office/drawing/2010/main"/>
              </a:ext>
            </a:extLst>
          </a:blip>
          <a:srcRect r="-5694"/>
          <a:stretch>
            <a:fillRect/>
          </a:stretch>
        </p:blipFill>
        <p:spPr bwMode="auto">
          <a:xfrm>
            <a:off x="3271838" y="0"/>
            <a:ext cx="6072187" cy="404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4AA0AEAF-5366-FA45-B2DF-A78EAD94C1C4}"/>
              </a:ext>
            </a:extLst>
          </p:cNvPr>
          <p:cNvSpPr/>
          <p:nvPr userDrawn="1"/>
        </p:nvSpPr>
        <p:spPr>
          <a:xfrm>
            <a:off x="5100638" y="6072188"/>
            <a:ext cx="785812" cy="785812"/>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2" name="Picture 12">
            <a:extLst>
              <a:ext uri="{FF2B5EF4-FFF2-40B4-BE49-F238E27FC236}">
                <a16:creationId xmlns:a16="http://schemas.microsoft.com/office/drawing/2014/main" id="{A1953262-E879-1041-A749-F86F4E0D8FE1}"/>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9367838" y="5916613"/>
            <a:ext cx="2655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11">
            <a:extLst>
              <a:ext uri="{FF2B5EF4-FFF2-40B4-BE49-F238E27FC236}">
                <a16:creationId xmlns:a16="http://schemas.microsoft.com/office/drawing/2014/main" id="{49BAE06D-3048-7048-A6B2-6A4AAE2E193D}"/>
              </a:ext>
            </a:extLst>
          </p:cNvPr>
          <p:cNvSpPr>
            <a:spLocks noGrp="1"/>
          </p:cNvSpPr>
          <p:nvPr>
            <p:ph type="pic" sz="quarter" idx="15"/>
          </p:nvPr>
        </p:nvSpPr>
        <p:spPr>
          <a:xfrm>
            <a:off x="-1" y="1396538"/>
            <a:ext cx="5868785" cy="4688378"/>
          </a:xfrm>
          <a:prstGeom prst="rect">
            <a:avLst/>
          </a:prstGeom>
        </p:spPr>
        <p:txBody>
          <a:bodyPr/>
          <a:lstStyle>
            <a:lvl1pPr marL="0" indent="0">
              <a:buNone/>
              <a:defRPr sz="1400">
                <a:latin typeface="Averta" pitchFamily="2" charset="77"/>
              </a:defRPr>
            </a:lvl1pPr>
          </a:lstStyle>
          <a:p>
            <a:r>
              <a:rPr lang="en-GB" dirty="0"/>
              <a:t>Click icon to add picture</a:t>
            </a:r>
            <a:endParaRPr lang="en-US" dirty="0"/>
          </a:p>
        </p:txBody>
      </p:sp>
    </p:spTree>
    <p:extLst>
      <p:ext uri="{BB962C8B-B14F-4D97-AF65-F5344CB8AC3E}">
        <p14:creationId xmlns:p14="http://schemas.microsoft.com/office/powerpoint/2010/main" val="4052435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7912EF1-DB80-7F48-A24B-E7D503475E0A}"/>
              </a:ext>
            </a:extLst>
          </p:cNvPr>
          <p:cNvSpPr/>
          <p:nvPr userDrawn="1"/>
        </p:nvSpPr>
        <p:spPr>
          <a:xfrm>
            <a:off x="7074568" y="0"/>
            <a:ext cx="5117432" cy="6858000"/>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1" name="Picture 14">
            <a:extLst>
              <a:ext uri="{FF2B5EF4-FFF2-40B4-BE49-F238E27FC236}">
                <a16:creationId xmlns:a16="http://schemas.microsoft.com/office/drawing/2014/main" id="{2DE8438B-AC07-7747-947C-92CE96D8F2FD}"/>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6232525" y="1206500"/>
            <a:ext cx="4457700" cy="4479925"/>
          </a:xfrm>
          <a:prstGeom prst="rect">
            <a:avLst/>
          </a:prstGeom>
          <a:solidFill>
            <a:srgbClr val="B5332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D3280FA2-72C3-9F44-B54D-48D23274FC40}"/>
              </a:ext>
            </a:extLst>
          </p:cNvPr>
          <p:cNvSpPr/>
          <p:nvPr userDrawn="1"/>
        </p:nvSpPr>
        <p:spPr>
          <a:xfrm>
            <a:off x="5100638" y="0"/>
            <a:ext cx="785812" cy="785813"/>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3" name="Picture 13">
            <a:extLst>
              <a:ext uri="{FF2B5EF4-FFF2-40B4-BE49-F238E27FC236}">
                <a16:creationId xmlns:a16="http://schemas.microsoft.com/office/drawing/2014/main" id="{F1513B45-F978-1A4A-82D2-559549047CFD}"/>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9367838" y="5916613"/>
            <a:ext cx="2655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3F7F541C-9A27-6B45-BC4E-60533BDD66D5}"/>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7199479" y="0"/>
            <a:ext cx="8213726" cy="799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002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0"/>
                                        <p:tgtEl>
                                          <p:spTgt spid="16"/>
                                        </p:tgtEl>
                                      </p:cBhvr>
                                    </p:animEffect>
                                    <p:anim calcmode="lin" valueType="num">
                                      <p:cBhvr>
                                        <p:cTn id="8" dur="10000" fill="hold"/>
                                        <p:tgtEl>
                                          <p:spTgt spid="16"/>
                                        </p:tgtEl>
                                        <p:attrNameLst>
                                          <p:attrName>ppt_w</p:attrName>
                                        </p:attrNameLst>
                                      </p:cBhvr>
                                      <p:tavLst>
                                        <p:tav tm="0" fmla="#ppt_w*sin(2.5*pi*$)">
                                          <p:val>
                                            <p:fltVal val="0"/>
                                          </p:val>
                                        </p:tav>
                                        <p:tav tm="100000">
                                          <p:val>
                                            <p:fltVal val="1"/>
                                          </p:val>
                                        </p:tav>
                                      </p:tavLst>
                                    </p:anim>
                                    <p:anim calcmode="lin" valueType="num">
                                      <p:cBhvr>
                                        <p:cTn id="9" dur="10000" fill="hold"/>
                                        <p:tgtEl>
                                          <p:spTgt spid="16"/>
                                        </p:tgtEl>
                                        <p:attrNameLst>
                                          <p:attrName>ppt_h</p:attrName>
                                        </p:attrNameLst>
                                      </p:cBhvr>
                                      <p:tavLst>
                                        <p:tav tm="0">
                                          <p:val>
                                            <p:strVal val="#ppt_h"/>
                                          </p:val>
                                        </p:tav>
                                        <p:tav tm="100000">
                                          <p:val>
                                            <p:strVal val="#ppt_h"/>
                                          </p:val>
                                        </p:tav>
                                      </p:tavLst>
                                    </p:anim>
                                  </p:childTnLst>
                                  <p:subTnLst>
                                    <p:set>
                                      <p:cBhvr override="childStyle">
                                        <p:cTn dur="1" fill="hold" display="0" masterRel="sameClick" afterEffect="1">
                                          <p:stCondLst>
                                            <p:cond evt="end" delay="0">
                                              <p:tn val="5"/>
                                            </p:cond>
                                          </p:stCondLst>
                                        </p:cTn>
                                        <p:tgtEl>
                                          <p:spTgt spid="1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B30248-0FF9-5248-9BB4-84926C969C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1AD32D8-29E5-1344-977D-F5994DB657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AA4BE9-2C88-EA44-BD72-D54C881CBB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FFDD6A-8EB3-B141-BD69-472C433C6448}" type="datetimeFigureOut">
              <a:rPr lang="en-US" smtClean="0"/>
              <a:t>8/27/2025</a:t>
            </a:fld>
            <a:endParaRPr lang="en-US"/>
          </a:p>
        </p:txBody>
      </p:sp>
      <p:sp>
        <p:nvSpPr>
          <p:cNvPr id="5" name="Footer Placeholder 4">
            <a:extLst>
              <a:ext uri="{FF2B5EF4-FFF2-40B4-BE49-F238E27FC236}">
                <a16:creationId xmlns:a16="http://schemas.microsoft.com/office/drawing/2014/main" id="{416391DA-753F-2E4B-8279-81941A9BEB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C11A70-CB7F-DE4E-BB96-191B182E60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2EA47B-3DE0-794C-A5F0-17AB337F0778}" type="slidenum">
              <a:rPr lang="en-US" smtClean="0"/>
              <a:t>‹#›</a:t>
            </a:fld>
            <a:endParaRPr lang="en-US"/>
          </a:p>
        </p:txBody>
      </p:sp>
    </p:spTree>
    <p:extLst>
      <p:ext uri="{BB962C8B-B14F-4D97-AF65-F5344CB8AC3E}">
        <p14:creationId xmlns:p14="http://schemas.microsoft.com/office/powerpoint/2010/main" val="1765812896"/>
      </p:ext>
    </p:extLst>
  </p:cSld>
  <p:clrMap bg1="lt1" tx1="dk1" bg2="lt2" tx2="dk2" accent1="accent1" accent2="accent2" accent3="accent3" accent4="accent4" accent5="accent5" accent6="accent6" hlink="hlink" folHlink="folHlink"/>
  <p:sldLayoutIdLst>
    <p:sldLayoutId id="2147483649" r:id="rId1"/>
    <p:sldLayoutId id="2147483671" r:id="rId2"/>
    <p:sldLayoutId id="2147483663" r:id="rId3"/>
    <p:sldLayoutId id="2147483672" r:id="rId4"/>
    <p:sldLayoutId id="2147483664" r:id="rId5"/>
    <p:sldLayoutId id="2147483673" r:id="rId6"/>
    <p:sldLayoutId id="2147483665" r:id="rId7"/>
    <p:sldLayoutId id="2147483674" r:id="rId8"/>
    <p:sldLayoutId id="2147483666" r:id="rId9"/>
    <p:sldLayoutId id="2147483675" r:id="rId10"/>
    <p:sldLayoutId id="2147483669" r:id="rId11"/>
    <p:sldLayoutId id="2147483679" r:id="rId12"/>
    <p:sldLayoutId id="2147483667" r:id="rId13"/>
    <p:sldLayoutId id="2147483676" r:id="rId14"/>
    <p:sldLayoutId id="2147483670" r:id="rId15"/>
    <p:sldLayoutId id="2147483678" r:id="rId16"/>
    <p:sldLayoutId id="2147483668" r:id="rId17"/>
    <p:sldLayoutId id="2147483682" r:id="rId18"/>
    <p:sldLayoutId id="2147483677" r:id="rId19"/>
    <p:sldLayoutId id="2147483650" r:id="rId20"/>
    <p:sldLayoutId id="2147483651" r:id="rId21"/>
    <p:sldLayoutId id="2147483652" r:id="rId22"/>
    <p:sldLayoutId id="2147483653" r:id="rId23"/>
    <p:sldLayoutId id="2147483654" r:id="rId24"/>
    <p:sldLayoutId id="2147483655" r:id="rId25"/>
    <p:sldLayoutId id="2147483660" r:id="rId26"/>
    <p:sldLayoutId id="2147483661" r:id="rId27"/>
    <p:sldLayoutId id="2147483662" r:id="rId28"/>
    <p:sldLayoutId id="2147483680" r:id="rId29"/>
    <p:sldLayoutId id="2147483681"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hyperlink" Target="https://www.activityalliance.org.uk/" TargetMode="Externa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hyperlink" Target="https://www.leisureopportunities.co.uk/news/Sport-England-research-shows-active-people-are-saving-the-NHS-and-social-care-105-billion-a-year/354306#:~:text=Social%20value%20of%20sport%20and,for%20informal%20(unpaid)%20care" TargetMode="Externa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sportengland.org/news-and-inspiration/new-figures-illustrate-impact-investing-physical-activity" TargetMode="External"/><Relationship Id="rId1" Type="http://schemas.openxmlformats.org/officeDocument/2006/relationships/slideLayout" Target="../slideLayouts/slideLayout16.xml"/><Relationship Id="rId4" Type="http://schemas.openxmlformats.org/officeDocument/2006/relationships/image" Target="../media/image66.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svg"/><Relationship Id="rId7" Type="http://schemas.openxmlformats.org/officeDocument/2006/relationships/image" Target="../media/image72.svg"/><Relationship Id="rId2" Type="http://schemas.openxmlformats.org/officeDocument/2006/relationships/image" Target="../media/image67.png"/><Relationship Id="rId1" Type="http://schemas.openxmlformats.org/officeDocument/2006/relationships/slideLayout" Target="../slideLayouts/slideLayout14.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 Id="rId9" Type="http://schemas.openxmlformats.org/officeDocument/2006/relationships/image" Target="../media/image74.sv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6.xml"/><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16.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svg"/><Relationship Id="rId2" Type="http://schemas.openxmlformats.org/officeDocument/2006/relationships/image" Target="../media/image86.png"/><Relationship Id="rId1" Type="http://schemas.openxmlformats.org/officeDocument/2006/relationships/slideLayout" Target="../slideLayouts/slideLayout16.xml"/><Relationship Id="rId6" Type="http://schemas.openxmlformats.org/officeDocument/2006/relationships/image" Target="../media/image90.sv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svg"/><Relationship Id="rId4" Type="http://schemas.openxmlformats.org/officeDocument/2006/relationships/image" Target="../media/image88.png"/><Relationship Id="rId9" Type="http://schemas.openxmlformats.org/officeDocument/2006/relationships/image" Target="../media/image9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image" Target="../media/image102.svg"/><Relationship Id="rId4" Type="http://schemas.openxmlformats.org/officeDocument/2006/relationships/image" Target="../media/image101.png"/></Relationships>
</file>

<file path=ppt/slides/_rels/slide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www.specialolympicsgb.org.uk/who-we-are/our-strategy/our-strategy" TargetMode="Externa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104.sv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svg"/><Relationship Id="rId2" Type="http://schemas.openxmlformats.org/officeDocument/2006/relationships/image" Target="../media/image105.png"/><Relationship Id="rId1" Type="http://schemas.openxmlformats.org/officeDocument/2006/relationships/slideLayout" Target="../slideLayouts/slideLayout16.xml"/><Relationship Id="rId6" Type="http://schemas.openxmlformats.org/officeDocument/2006/relationships/image" Target="../media/image109.png"/><Relationship Id="rId5" Type="http://schemas.openxmlformats.org/officeDocument/2006/relationships/image" Target="../media/image108.svg"/><Relationship Id="rId4" Type="http://schemas.openxmlformats.org/officeDocument/2006/relationships/image" Target="../media/image107.png"/><Relationship Id="rId9" Type="http://schemas.openxmlformats.org/officeDocument/2006/relationships/image" Target="../media/image112.svg"/></Relationships>
</file>

<file path=ppt/slides/_rels/slide4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6.xml"/><Relationship Id="rId6" Type="http://schemas.openxmlformats.org/officeDocument/2006/relationships/image" Target="../media/image117.svg"/><Relationship Id="rId5" Type="http://schemas.openxmlformats.org/officeDocument/2006/relationships/image" Target="../media/image116.png"/><Relationship Id="rId4" Type="http://schemas.openxmlformats.org/officeDocument/2006/relationships/image" Target="../media/image115.svg"/></Relationships>
</file>

<file path=ppt/slides/_rels/slide4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6.xml"/><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12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hyperlink" Target="https://www.specialolympicsgb.org.uk/who-we-are/our-strategy/our-strategy" TargetMode="External"/><Relationship Id="rId2" Type="http://schemas.openxmlformats.org/officeDocument/2006/relationships/hyperlink" Target="https://www.activenorfolk.org/about-us/what-we-do/our-strategy-impact/#:~:text=Our%20Strategy%20and%20Impact%20reports%20outline%20our%20commitment,of%20the%20great%20things%20we%E2%80%99ve%20achieved%20so%20far." TargetMode="External"/><Relationship Id="rId1" Type="http://schemas.openxmlformats.org/officeDocument/2006/relationships/slideLayout" Target="../slideLayouts/slideLayout2.xml"/><Relationship Id="rId4" Type="http://schemas.openxmlformats.org/officeDocument/2006/relationships/hyperlink" Target="https://www.specialolympics.org/"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hyperlink" Target="https://www.stateoflife.org/news-blog/2024/10/4/whats-a-wellby-and-what-is-it-worth" TargetMode="External"/><Relationship Id="rId2" Type="http://schemas.openxmlformats.org/officeDocument/2006/relationships/image" Target="../media/image127.png"/><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hyperlink" Target="https://www.stateoflife.org/news-blog/2024/10/4/whats-a-wellby-and-what-is-it-worth" TargetMode="External"/><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hyperlink" Target="https://www.stateoflife.org/news-blog/2024/10/4/whats-a-wellby-and-what-is-it-worth" TargetMode="External"/><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hyperlink" Target="https://www.stateoflife.org/news-blog/2024/10/4/whats-a-wellby-and-what-is-it-worth" TargetMode="External"/><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hyperlink" Target="https://www.stateoflife.org/news-blog/2024/10/4/whats-a-wellby-and-what-is-it-worth" TargetMode="External"/><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hyperlink" Target="https://www.stateoflife.org/news-blog/2024/10/4/whats-a-wellby-and-what-is-it-worth" TargetMode="External"/><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hyperlink" Target="https://www.specialolympicsgb.org.uk/clubs/find-a-club/eastern" TargetMode="External"/><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hyperlink" Target="https://www.specialolympicsgb.org.uk/sports-and-competition/sports-we-offer" TargetMode="External"/><Relationship Id="rId1" Type="http://schemas.openxmlformats.org/officeDocument/2006/relationships/slideLayout" Target="../slideLayouts/slideLayout2.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hyperlink" Target="https://imd-by-postcode.opendatacommunities.org/imd/2019" TargetMode="External"/><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963AF98-7D8E-704D-BBF6-3D115F376E1E}"/>
              </a:ext>
            </a:extLst>
          </p:cNvPr>
          <p:cNvSpPr txBox="1">
            <a:spLocks/>
          </p:cNvSpPr>
          <p:nvPr/>
        </p:nvSpPr>
        <p:spPr bwMode="auto">
          <a:xfrm>
            <a:off x="100453" y="981807"/>
            <a:ext cx="7702755" cy="23358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sz="3600" dirty="0">
                <a:solidFill>
                  <a:schemeClr val="bg1"/>
                </a:solidFill>
                <a:latin typeface="Ubuntu" panose="020B0504030602030204" pitchFamily="34" charset="0"/>
              </a:rPr>
              <a:t>Pilot Partnership </a:t>
            </a:r>
          </a:p>
          <a:p>
            <a:pPr>
              <a:lnSpc>
                <a:spcPct val="110000"/>
              </a:lnSpc>
            </a:pPr>
            <a:r>
              <a:rPr lang="en-US" sz="3600" dirty="0">
                <a:solidFill>
                  <a:schemeClr val="bg1"/>
                </a:solidFill>
                <a:latin typeface="Ubuntu"/>
              </a:rPr>
              <a:t>From 2023 &amp; Beyond</a:t>
            </a:r>
          </a:p>
          <a:p>
            <a:pPr>
              <a:lnSpc>
                <a:spcPct val="110000"/>
              </a:lnSpc>
            </a:pPr>
            <a:r>
              <a:rPr lang="en-US" b="1" dirty="0">
                <a:solidFill>
                  <a:schemeClr val="bg1"/>
                </a:solidFill>
                <a:latin typeface="Ubuntu" panose="020B0504030602030204" pitchFamily="34" charset="0"/>
              </a:rPr>
              <a:t>Impact Review</a:t>
            </a:r>
            <a:endParaRPr lang="en-GB" b="1" dirty="0">
              <a:solidFill>
                <a:schemeClr val="bg1"/>
              </a:solidFill>
              <a:latin typeface="Ubuntu" panose="020B0504030602030204" pitchFamily="34" charset="0"/>
            </a:endParaRPr>
          </a:p>
        </p:txBody>
      </p:sp>
      <p:pic>
        <p:nvPicPr>
          <p:cNvPr id="2" name="Picture 1">
            <a:extLst>
              <a:ext uri="{FF2B5EF4-FFF2-40B4-BE49-F238E27FC236}">
                <a16:creationId xmlns:a16="http://schemas.microsoft.com/office/drawing/2014/main" id="{AA71CC72-6BB7-6DE7-9F33-D8687D264D90}"/>
              </a:ext>
            </a:extLst>
          </p:cNvPr>
          <p:cNvPicPr>
            <a:picLocks noChangeAspect="1"/>
          </p:cNvPicPr>
          <p:nvPr/>
        </p:nvPicPr>
        <p:blipFill>
          <a:blip r:embed="rId2" cstate="print">
            <a:alphaModFix/>
            <a:extLst>
              <a:ext uri="{28A0092B-C50C-407E-A947-70E740481C1C}">
                <a14:useLocalDpi xmlns:a14="http://schemas.microsoft.com/office/drawing/2010/main" val="0"/>
              </a:ext>
            </a:extLst>
          </a:blip>
          <a:srcRect/>
          <a:stretch>
            <a:fillRect/>
          </a:stretch>
        </p:blipFill>
        <p:spPr bwMode="auto">
          <a:xfrm>
            <a:off x="6711736" y="0"/>
            <a:ext cx="5480264" cy="6857998"/>
          </a:xfrm>
          <a:prstGeom prst="rect">
            <a:avLst/>
          </a:prstGeom>
          <a:noFill/>
          <a:ln w="19050">
            <a:solidFill>
              <a:srgbClr val="002060"/>
            </a:solidFill>
          </a:ln>
        </p:spPr>
      </p:pic>
      <p:cxnSp>
        <p:nvCxnSpPr>
          <p:cNvPr id="8" name="Straight Connector 7">
            <a:extLst>
              <a:ext uri="{FF2B5EF4-FFF2-40B4-BE49-F238E27FC236}">
                <a16:creationId xmlns:a16="http://schemas.microsoft.com/office/drawing/2014/main" id="{31DF4CB3-0CAF-86C9-793F-9225693E2F5D}"/>
              </a:ext>
            </a:extLst>
          </p:cNvPr>
          <p:cNvCxnSpPr/>
          <p:nvPr/>
        </p:nvCxnSpPr>
        <p:spPr>
          <a:xfrm>
            <a:off x="6711736" y="0"/>
            <a:ext cx="0" cy="685799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CD133E8-DE30-7E3C-D2B0-1B425D3162C3}"/>
              </a:ext>
            </a:extLst>
          </p:cNvPr>
          <p:cNvSpPr txBox="1"/>
          <p:nvPr/>
        </p:nvSpPr>
        <p:spPr>
          <a:xfrm>
            <a:off x="100453" y="576673"/>
            <a:ext cx="6561588" cy="954107"/>
          </a:xfrm>
          <a:prstGeom prst="rect">
            <a:avLst/>
          </a:prstGeom>
          <a:noFill/>
        </p:spPr>
        <p:txBody>
          <a:bodyPr wrap="square" rtlCol="0">
            <a:spAutoFit/>
          </a:bodyPr>
          <a:lstStyle/>
          <a:p>
            <a:r>
              <a:rPr lang="en-US" sz="2800" b="1" dirty="0">
                <a:solidFill>
                  <a:schemeClr val="bg1"/>
                </a:solidFill>
                <a:latin typeface="Ubuntu" panose="020B0504030602030204" pitchFamily="34" charset="0"/>
              </a:rPr>
              <a:t>Active Norfolk &amp; Special Olympics GB </a:t>
            </a:r>
            <a:endParaRPr lang="en-GB" sz="2800" b="1" dirty="0">
              <a:solidFill>
                <a:schemeClr val="bg1"/>
              </a:solidFill>
              <a:latin typeface="Ubuntu" panose="020B0504030602030204" pitchFamily="34" charset="0"/>
            </a:endParaRPr>
          </a:p>
          <a:p>
            <a:endParaRPr lang="en-GB" sz="2800" b="1" dirty="0">
              <a:solidFill>
                <a:schemeClr val="bg1"/>
              </a:solidFill>
              <a:latin typeface="Ubuntu" panose="020B0504030602030204" pitchFamily="34" charset="0"/>
            </a:endParaRPr>
          </a:p>
        </p:txBody>
      </p:sp>
      <p:sp>
        <p:nvSpPr>
          <p:cNvPr id="11" name="TextBox 10">
            <a:extLst>
              <a:ext uri="{FF2B5EF4-FFF2-40B4-BE49-F238E27FC236}">
                <a16:creationId xmlns:a16="http://schemas.microsoft.com/office/drawing/2014/main" id="{779E35A9-D2F0-73D0-16C8-53642E3D300F}"/>
              </a:ext>
            </a:extLst>
          </p:cNvPr>
          <p:cNvSpPr txBox="1"/>
          <p:nvPr/>
        </p:nvSpPr>
        <p:spPr>
          <a:xfrm>
            <a:off x="120331" y="3260792"/>
            <a:ext cx="6064712" cy="2308324"/>
          </a:xfrm>
          <a:prstGeom prst="rect">
            <a:avLst/>
          </a:prstGeom>
          <a:noFill/>
        </p:spPr>
        <p:txBody>
          <a:bodyPr wrap="square" lIns="91440" tIns="45720" rIns="91440" bIns="45720" rtlCol="0" anchor="t">
            <a:spAutoFit/>
          </a:bodyPr>
          <a:lstStyle/>
          <a:p>
            <a:r>
              <a:rPr lang="en-US" b="1" dirty="0">
                <a:solidFill>
                  <a:schemeClr val="bg1"/>
                </a:solidFill>
                <a:latin typeface="Ubuntu"/>
              </a:rPr>
              <a:t>Timeline: </a:t>
            </a:r>
            <a:r>
              <a:rPr lang="en-US">
                <a:solidFill>
                  <a:schemeClr val="bg1"/>
                </a:solidFill>
                <a:latin typeface="Ubuntu"/>
              </a:rPr>
              <a:t>Sept 2023 to present</a:t>
            </a:r>
            <a:endParaRPr lang="en-US">
              <a:solidFill>
                <a:schemeClr val="bg1"/>
              </a:solidFill>
              <a:latin typeface="Ubuntu" panose="020B0504030602030204" pitchFamily="34" charset="0"/>
            </a:endParaRPr>
          </a:p>
          <a:p>
            <a:endParaRPr lang="en-US" dirty="0">
              <a:solidFill>
                <a:schemeClr val="bg1"/>
              </a:solidFill>
              <a:latin typeface="Ubuntu"/>
            </a:endParaRPr>
          </a:p>
          <a:p>
            <a:r>
              <a:rPr lang="en-US" b="1" dirty="0">
                <a:solidFill>
                  <a:schemeClr val="bg1"/>
                </a:solidFill>
                <a:latin typeface="Ubuntu" panose="020B0504030602030204" pitchFamily="34" charset="0"/>
              </a:rPr>
              <a:t>Athletes Impacted: 			 </a:t>
            </a:r>
            <a:r>
              <a:rPr lang="en-US" dirty="0">
                <a:solidFill>
                  <a:schemeClr val="bg1"/>
                </a:solidFill>
                <a:latin typeface="Ubuntu" panose="020B0504030602030204" pitchFamily="34" charset="0"/>
              </a:rPr>
              <a:t>128</a:t>
            </a:r>
          </a:p>
          <a:p>
            <a:r>
              <a:rPr lang="en-US" b="1" dirty="0">
                <a:solidFill>
                  <a:schemeClr val="bg1"/>
                </a:solidFill>
                <a:latin typeface="Ubuntu" panose="020B0504030602030204" pitchFamily="34" charset="0"/>
              </a:rPr>
              <a:t>Volunteers Impacted:			 </a:t>
            </a:r>
            <a:r>
              <a:rPr lang="en-US" dirty="0">
                <a:solidFill>
                  <a:schemeClr val="bg1"/>
                </a:solidFill>
                <a:latin typeface="Ubuntu" panose="020B0504030602030204" pitchFamily="34" charset="0"/>
              </a:rPr>
              <a:t>55</a:t>
            </a:r>
            <a:endParaRPr lang="en-US" b="1" dirty="0">
              <a:solidFill>
                <a:schemeClr val="bg1"/>
              </a:solidFill>
              <a:latin typeface="Ubuntu" panose="020B0504030602030204" pitchFamily="34" charset="0"/>
            </a:endParaRPr>
          </a:p>
          <a:p>
            <a:r>
              <a:rPr lang="en-US" b="1" dirty="0">
                <a:solidFill>
                  <a:schemeClr val="bg1"/>
                </a:solidFill>
                <a:latin typeface="Ubuntu"/>
              </a:rPr>
              <a:t>Clubs Impacted: 				 7</a:t>
            </a:r>
            <a:endParaRPr lang="en-US" dirty="0">
              <a:solidFill>
                <a:schemeClr val="bg1"/>
              </a:solidFill>
              <a:latin typeface="Ubuntu" panose="020B0504030602030204" pitchFamily="34" charset="0"/>
            </a:endParaRPr>
          </a:p>
          <a:p>
            <a:r>
              <a:rPr lang="en-US" b="1" dirty="0">
                <a:solidFill>
                  <a:schemeClr val="bg1"/>
                </a:solidFill>
                <a:latin typeface="Ubuntu" panose="020B0504030602030204" pitchFamily="34" charset="0"/>
              </a:rPr>
              <a:t>Supporters/Family Members Impacted: 	</a:t>
            </a:r>
            <a:r>
              <a:rPr lang="en-US" dirty="0">
                <a:solidFill>
                  <a:schemeClr val="bg1"/>
                </a:solidFill>
                <a:latin typeface="Ubuntu" panose="020B0504030602030204" pitchFamily="34" charset="0"/>
              </a:rPr>
              <a:t>&gt;100</a:t>
            </a:r>
          </a:p>
          <a:p>
            <a:endParaRPr lang="en-US" dirty="0">
              <a:solidFill>
                <a:schemeClr val="bg1"/>
              </a:solidFill>
              <a:latin typeface="Ubuntu" panose="020B0504030602030204" pitchFamily="34" charset="0"/>
            </a:endParaRPr>
          </a:p>
          <a:p>
            <a:r>
              <a:rPr lang="en-US" dirty="0">
                <a:solidFill>
                  <a:schemeClr val="bg1"/>
                </a:solidFill>
                <a:latin typeface="Ubuntu" panose="020B0504030602030204" pitchFamily="34" charset="0"/>
              </a:rPr>
              <a:t>…and counting</a:t>
            </a:r>
            <a:endParaRPr lang="en-GB" dirty="0">
              <a:solidFill>
                <a:schemeClr val="bg1"/>
              </a:solidFill>
              <a:latin typeface="Ubuntu" panose="020B0504030602030204" pitchFamily="34" charset="0"/>
            </a:endParaRPr>
          </a:p>
        </p:txBody>
      </p:sp>
    </p:spTree>
    <p:extLst>
      <p:ext uri="{BB962C8B-B14F-4D97-AF65-F5344CB8AC3E}">
        <p14:creationId xmlns:p14="http://schemas.microsoft.com/office/powerpoint/2010/main" val="2933752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990244B3-ACB3-6B15-72D7-70DB710D1964}"/>
              </a:ext>
            </a:extLst>
          </p:cNvPr>
          <p:cNvSpPr txBox="1">
            <a:spLocks/>
          </p:cNvSpPr>
          <p:nvPr/>
        </p:nvSpPr>
        <p:spPr bwMode="auto">
          <a:xfrm>
            <a:off x="798513" y="3072286"/>
            <a:ext cx="5559425" cy="7134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a:solidFill>
                  <a:schemeClr val="bg1"/>
                </a:solidFill>
                <a:latin typeface="Ubuntu Medium" panose="020B0504030602030204" pitchFamily="34" charset="0"/>
                <a:ea typeface="Ubuntu Medium" panose="020B0504030602030204" pitchFamily="34" charset="0"/>
                <a:cs typeface="Ubuntu Medium" panose="020B0504030602030204" pitchFamily="34" charset="0"/>
              </a:rPr>
              <a:t>Project Analysis</a:t>
            </a:r>
          </a:p>
        </p:txBody>
      </p:sp>
    </p:spTree>
    <p:extLst>
      <p:ext uri="{BB962C8B-B14F-4D97-AF65-F5344CB8AC3E}">
        <p14:creationId xmlns:p14="http://schemas.microsoft.com/office/powerpoint/2010/main" val="3941460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A8FA31-754A-B17C-3471-691968261865}"/>
              </a:ext>
            </a:extLst>
          </p:cNvPr>
          <p:cNvPicPr>
            <a:picLocks noChangeAspect="1"/>
          </p:cNvPicPr>
          <p:nvPr/>
        </p:nvPicPr>
        <p:blipFill>
          <a:blip r:embed="rId2"/>
          <a:stretch>
            <a:fillRect/>
          </a:stretch>
        </p:blipFill>
        <p:spPr>
          <a:xfrm>
            <a:off x="274567" y="608150"/>
            <a:ext cx="8531503" cy="3399703"/>
          </a:xfrm>
          <a:prstGeom prst="rect">
            <a:avLst/>
          </a:prstGeom>
        </p:spPr>
      </p:pic>
      <p:pic>
        <p:nvPicPr>
          <p:cNvPr id="10" name="Picture 9">
            <a:extLst>
              <a:ext uri="{FF2B5EF4-FFF2-40B4-BE49-F238E27FC236}">
                <a16:creationId xmlns:a16="http://schemas.microsoft.com/office/drawing/2014/main" id="{BB92AA96-C2DF-5ABA-779A-6FF166A5D71D}"/>
              </a:ext>
            </a:extLst>
          </p:cNvPr>
          <p:cNvPicPr>
            <a:picLocks noChangeAspect="1"/>
          </p:cNvPicPr>
          <p:nvPr/>
        </p:nvPicPr>
        <p:blipFill>
          <a:blip r:embed="rId3"/>
          <a:stretch>
            <a:fillRect/>
          </a:stretch>
        </p:blipFill>
        <p:spPr>
          <a:xfrm>
            <a:off x="3160643" y="4151628"/>
            <a:ext cx="8673342" cy="2514422"/>
          </a:xfrm>
          <a:prstGeom prst="rect">
            <a:avLst/>
          </a:prstGeom>
        </p:spPr>
      </p:pic>
      <p:pic>
        <p:nvPicPr>
          <p:cNvPr id="17" name="Graphic 16" descr="Thumbs Down outline">
            <a:extLst>
              <a:ext uri="{FF2B5EF4-FFF2-40B4-BE49-F238E27FC236}">
                <a16:creationId xmlns:a16="http://schemas.microsoft.com/office/drawing/2014/main" id="{9E4D4634-5DAF-D3DB-A38B-6181EA5371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84853" y="4781635"/>
            <a:ext cx="1167678" cy="1167678"/>
          </a:xfrm>
          <a:prstGeom prst="rect">
            <a:avLst/>
          </a:prstGeom>
        </p:spPr>
      </p:pic>
      <p:pic>
        <p:nvPicPr>
          <p:cNvPr id="19" name="Graphic 18" descr="Body builder outline">
            <a:extLst>
              <a:ext uri="{FF2B5EF4-FFF2-40B4-BE49-F238E27FC236}">
                <a16:creationId xmlns:a16="http://schemas.microsoft.com/office/drawing/2014/main" id="{C47F05C3-FE90-4CC9-4CA9-D3E77346A45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77740" y="1413372"/>
            <a:ext cx="1537252" cy="1537252"/>
          </a:xfrm>
          <a:prstGeom prst="rect">
            <a:avLst/>
          </a:prstGeom>
        </p:spPr>
      </p:pic>
    </p:spTree>
    <p:extLst>
      <p:ext uri="{BB962C8B-B14F-4D97-AF65-F5344CB8AC3E}">
        <p14:creationId xmlns:p14="http://schemas.microsoft.com/office/powerpoint/2010/main" val="7905017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D2DA7-658A-3C9B-D9FB-E3B9180D828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D3ECD44-012E-B98B-7337-40C5536330C9}"/>
              </a:ext>
            </a:extLst>
          </p:cNvPr>
          <p:cNvPicPr>
            <a:picLocks noChangeAspect="1"/>
          </p:cNvPicPr>
          <p:nvPr/>
        </p:nvPicPr>
        <p:blipFill>
          <a:blip r:embed="rId2"/>
          <a:stretch>
            <a:fillRect/>
          </a:stretch>
        </p:blipFill>
        <p:spPr>
          <a:xfrm>
            <a:off x="289891" y="549138"/>
            <a:ext cx="7701170" cy="2964610"/>
          </a:xfrm>
          <a:prstGeom prst="rect">
            <a:avLst/>
          </a:prstGeom>
        </p:spPr>
      </p:pic>
      <p:pic>
        <p:nvPicPr>
          <p:cNvPr id="5" name="Picture 4">
            <a:extLst>
              <a:ext uri="{FF2B5EF4-FFF2-40B4-BE49-F238E27FC236}">
                <a16:creationId xmlns:a16="http://schemas.microsoft.com/office/drawing/2014/main" id="{433F3664-5D0B-B87A-1950-32DDEC52CE09}"/>
              </a:ext>
            </a:extLst>
          </p:cNvPr>
          <p:cNvPicPr>
            <a:picLocks noChangeAspect="1"/>
          </p:cNvPicPr>
          <p:nvPr/>
        </p:nvPicPr>
        <p:blipFill>
          <a:blip r:embed="rId3"/>
          <a:stretch>
            <a:fillRect/>
          </a:stretch>
        </p:blipFill>
        <p:spPr>
          <a:xfrm>
            <a:off x="3846443" y="3425850"/>
            <a:ext cx="8275982" cy="3432150"/>
          </a:xfrm>
          <a:prstGeom prst="rect">
            <a:avLst/>
          </a:prstGeom>
        </p:spPr>
      </p:pic>
      <p:pic>
        <p:nvPicPr>
          <p:cNvPr id="15" name="Graphic 14" descr="Sparkler outline">
            <a:extLst>
              <a:ext uri="{FF2B5EF4-FFF2-40B4-BE49-F238E27FC236}">
                <a16:creationId xmlns:a16="http://schemas.microsoft.com/office/drawing/2014/main" id="{303DD71A-F360-1175-4835-EFB6C06FF5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11789" y="848720"/>
            <a:ext cx="1695697" cy="1695697"/>
          </a:xfrm>
          <a:prstGeom prst="rect">
            <a:avLst/>
          </a:prstGeom>
        </p:spPr>
      </p:pic>
      <p:pic>
        <p:nvPicPr>
          <p:cNvPr id="13" name="Graphic 12" descr="Iceberg outline">
            <a:extLst>
              <a:ext uri="{FF2B5EF4-FFF2-40B4-BE49-F238E27FC236}">
                <a16:creationId xmlns:a16="http://schemas.microsoft.com/office/drawing/2014/main" id="{FF4A1B83-876C-1EB3-AE8E-02D0C1DCA8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64367" y="4403035"/>
            <a:ext cx="1683986" cy="1683986"/>
          </a:xfrm>
          <a:prstGeom prst="rect">
            <a:avLst/>
          </a:prstGeom>
        </p:spPr>
      </p:pic>
    </p:spTree>
    <p:extLst>
      <p:ext uri="{BB962C8B-B14F-4D97-AF65-F5344CB8AC3E}">
        <p14:creationId xmlns:p14="http://schemas.microsoft.com/office/powerpoint/2010/main" val="3094452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CDB5ADC2-0F01-9947-A53C-2008BB7B50A0}"/>
              </a:ext>
            </a:extLst>
          </p:cNvPr>
          <p:cNvSpPr txBox="1">
            <a:spLocks/>
          </p:cNvSpPr>
          <p:nvPr/>
        </p:nvSpPr>
        <p:spPr bwMode="auto">
          <a:xfrm>
            <a:off x="798513" y="3072286"/>
            <a:ext cx="5559425" cy="7134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a:solidFill>
                  <a:schemeClr val="bg1"/>
                </a:solidFill>
                <a:latin typeface="Ubuntu Medium" panose="020B0504030602030204" pitchFamily="34" charset="0"/>
                <a:ea typeface="Ubuntu Medium" panose="020B0504030602030204" pitchFamily="34" charset="0"/>
                <a:cs typeface="Ubuntu Medium" panose="020B0504030602030204" pitchFamily="34" charset="0"/>
              </a:rPr>
              <a:t>Insights &amp; Approach</a:t>
            </a:r>
          </a:p>
        </p:txBody>
      </p:sp>
    </p:spTree>
    <p:extLst>
      <p:ext uri="{BB962C8B-B14F-4D97-AF65-F5344CB8AC3E}">
        <p14:creationId xmlns:p14="http://schemas.microsoft.com/office/powerpoint/2010/main" val="3970294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A304F-595D-D7E0-F585-56D867FB8482}"/>
            </a:ext>
          </a:extLst>
        </p:cNvPr>
        <p:cNvGrpSpPr/>
        <p:nvPr/>
      </p:nvGrpSpPr>
      <p:grpSpPr>
        <a:xfrm>
          <a:off x="0" y="0"/>
          <a:ext cx="0" cy="0"/>
          <a:chOff x="0" y="0"/>
          <a:chExt cx="0" cy="0"/>
        </a:xfrm>
      </p:grpSpPr>
      <p:sp>
        <p:nvSpPr>
          <p:cNvPr id="6" name="Title 9">
            <a:extLst>
              <a:ext uri="{FF2B5EF4-FFF2-40B4-BE49-F238E27FC236}">
                <a16:creationId xmlns:a16="http://schemas.microsoft.com/office/drawing/2014/main" id="{7F93EAF5-9529-867A-B6B2-991B8A833373}"/>
              </a:ext>
            </a:extLst>
          </p:cNvPr>
          <p:cNvSpPr txBox="1">
            <a:spLocks/>
          </p:cNvSpPr>
          <p:nvPr/>
        </p:nvSpPr>
        <p:spPr bwMode="auto">
          <a:xfrm>
            <a:off x="7575955" y="380648"/>
            <a:ext cx="4027487"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3000" dirty="0">
                <a:solidFill>
                  <a:srgbClr val="013276"/>
                </a:solidFill>
                <a:latin typeface="Ubuntu Medium" panose="020B0504030602030204" pitchFamily="34" charset="0"/>
                <a:ea typeface="Ubuntu Medium" panose="020B0504030602030204" pitchFamily="34" charset="0"/>
                <a:cs typeface="Ubuntu Medium" panose="020B0504030602030204" pitchFamily="34" charset="0"/>
              </a:rPr>
              <a:t>Insights</a:t>
            </a:r>
          </a:p>
        </p:txBody>
      </p:sp>
      <p:sp>
        <p:nvSpPr>
          <p:cNvPr id="7" name="Title 9">
            <a:extLst>
              <a:ext uri="{FF2B5EF4-FFF2-40B4-BE49-F238E27FC236}">
                <a16:creationId xmlns:a16="http://schemas.microsoft.com/office/drawing/2014/main" id="{19255E17-7A1C-017D-18DF-19C28D7DF117}"/>
              </a:ext>
            </a:extLst>
          </p:cNvPr>
          <p:cNvSpPr txBox="1">
            <a:spLocks/>
          </p:cNvSpPr>
          <p:nvPr/>
        </p:nvSpPr>
        <p:spPr bwMode="auto">
          <a:xfrm>
            <a:off x="5337313" y="968222"/>
            <a:ext cx="6579703" cy="5683120"/>
          </a:xfrm>
          <a:prstGeom prst="rect">
            <a:avLst/>
          </a:prstGeom>
          <a:solidFill>
            <a:schemeClr val="bg1"/>
          </a:solidFill>
          <a:ln>
            <a:noFill/>
          </a:ln>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The Special Olympics GB Census in 2024 shown some striking statistics:</a:t>
            </a:r>
          </a:p>
          <a:p>
            <a:pPr marL="285750" indent="-285750" eaLnBrk="1" hangingPunct="1">
              <a:buFont typeface="Arial" panose="020B0604020202020204" pitchFamily="34" charset="0"/>
              <a:buChar char="•"/>
            </a:pPr>
            <a:r>
              <a:rPr lang="en-US" altLang="en-US" sz="16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Almost </a:t>
            </a:r>
            <a:r>
              <a:rPr lang="en-US" altLang="en-US" sz="2000" b="1"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twice as many </a:t>
            </a:r>
            <a:r>
              <a:rPr lang="en-US" altLang="en-US" sz="16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males as females participating in SOGB Activity </a:t>
            </a:r>
          </a:p>
          <a:p>
            <a:pPr marL="285750" indent="-285750" eaLnBrk="1" hangingPunct="1">
              <a:buFont typeface="Arial" panose="020B0604020202020204" pitchFamily="34" charset="0"/>
              <a:buChar char="•"/>
            </a:pPr>
            <a:r>
              <a:rPr lang="en-US" altLang="en-US" sz="16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The Average age of an SOGB Athlete is </a:t>
            </a:r>
            <a:r>
              <a:rPr lang="en-US" altLang="en-US" sz="2000" b="1"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31</a:t>
            </a:r>
            <a:r>
              <a:rPr lang="en-US" altLang="en-US" sz="16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 – highlighting the importance of youth programming and connection with schools, etc. In SO Norfolk, this is 28.</a:t>
            </a:r>
          </a:p>
          <a:p>
            <a:pPr marL="285750" indent="-285750" eaLnBrk="1" hangingPunct="1">
              <a:buFont typeface="Arial" panose="020B0604020202020204" pitchFamily="34" charset="0"/>
              <a:buChar char="•"/>
            </a:pPr>
            <a:r>
              <a:rPr lang="en-US" altLang="en-US" sz="2000" b="1"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69% </a:t>
            </a:r>
            <a:r>
              <a:rPr lang="en-US" altLang="en-US" sz="16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of SOGB athletes train and compete in one sport – highlighting the opportunity for Special Olympics Norfolk to engage athletes in more than one sport.</a:t>
            </a:r>
          </a:p>
          <a:p>
            <a:pPr marL="285750" indent="-285750" eaLnBrk="1" hangingPunct="1">
              <a:buFont typeface="Arial" panose="020B0604020202020204" pitchFamily="34" charset="0"/>
              <a:buChar char="•"/>
            </a:pPr>
            <a:r>
              <a:rPr lang="en-US" altLang="en-US" sz="16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The Average volunteer age is </a:t>
            </a:r>
            <a:r>
              <a:rPr lang="en-US" altLang="en-US" sz="2000" b="1"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55</a:t>
            </a:r>
            <a:r>
              <a:rPr lang="en-US" altLang="en-US" sz="16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 – highlighting the challenges around recruiting younger audiences in volunteering. However, in SO Norfolk, this is 51.</a:t>
            </a:r>
          </a:p>
          <a:p>
            <a:pPr marL="285750" indent="-285750" eaLnBrk="1" hangingPunct="1">
              <a:buFont typeface="Arial" panose="020B0604020202020204" pitchFamily="34" charset="0"/>
              <a:buChar char="•"/>
            </a:pPr>
            <a:r>
              <a:rPr lang="en-US" altLang="en-US" sz="16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The number of SOGB Athletes who hold leadership or volunteer roles is </a:t>
            </a:r>
            <a:r>
              <a:rPr lang="en-US" altLang="en-US" sz="1600" b="1"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increasing but still very low</a:t>
            </a:r>
            <a:r>
              <a:rPr lang="en-US" altLang="en-US" sz="16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 – highlighting the need for more accessible pathways.</a:t>
            </a:r>
          </a:p>
          <a:p>
            <a:pPr marL="285750" indent="-285750" eaLnBrk="1" hangingPunct="1">
              <a:buFont typeface="Arial" panose="020B0604020202020204" pitchFamily="34" charset="0"/>
              <a:buChar char="•"/>
            </a:pPr>
            <a:r>
              <a:rPr lang="en-US" altLang="en-US" sz="16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The average number of roles held by a SOGB volunteer across the nation – and in SO Norfolk - is </a:t>
            </a:r>
            <a:r>
              <a:rPr lang="en-US" altLang="en-US" sz="2000" b="1"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2.1</a:t>
            </a:r>
            <a:r>
              <a:rPr lang="en-US" altLang="en-US" sz="16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 – highlighting the pressure volunteers hold in their capacity.</a:t>
            </a:r>
          </a:p>
          <a:p>
            <a:pPr eaLnBrk="1" hangingPunct="1"/>
            <a:endParaRPr lang="en-US" altLang="en-US" sz="16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endParaRPr>
          </a:p>
          <a:p>
            <a:pPr eaLnBrk="1" hangingPunct="1"/>
            <a:r>
              <a:rPr lang="en-US" altLang="en-US" sz="16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These findings emphasise the importance of strategic investment in club development, diversity initiatives, youth engagement, and volunteer support to ensure sustainable club development. </a:t>
            </a:r>
          </a:p>
          <a:p>
            <a:pPr eaLnBrk="1" hangingPunct="1"/>
            <a:endParaRPr lang="en-GB" altLang="en-US" sz="16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endParaRPr>
          </a:p>
        </p:txBody>
      </p:sp>
    </p:spTree>
    <p:extLst>
      <p:ext uri="{BB962C8B-B14F-4D97-AF65-F5344CB8AC3E}">
        <p14:creationId xmlns:p14="http://schemas.microsoft.com/office/powerpoint/2010/main" val="1359282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10000"/>
          </a:schemeClr>
        </a:solidFill>
        <a:effectLst/>
      </p:bgPr>
    </p:bg>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id="{884CE4DA-022D-B041-B78A-DB9ED888A1E1}"/>
              </a:ext>
            </a:extLst>
          </p:cNvPr>
          <p:cNvSpPr txBox="1">
            <a:spLocks/>
          </p:cNvSpPr>
          <p:nvPr/>
        </p:nvSpPr>
        <p:spPr bwMode="auto">
          <a:xfrm>
            <a:off x="6026427" y="1302026"/>
            <a:ext cx="5940287" cy="4929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r>
              <a:rPr lang="en-GB" b="1" dirty="0">
                <a:solidFill>
                  <a:schemeClr val="bg1"/>
                </a:solidFill>
                <a:latin typeface="Ubuntu" panose="020B0504030602030204" pitchFamily="34" charset="0"/>
              </a:rPr>
              <a:t>For the Athletes</a:t>
            </a:r>
          </a:p>
          <a:p>
            <a:endParaRPr lang="en-GB" sz="600" dirty="0">
              <a:solidFill>
                <a:schemeClr val="bg1"/>
              </a:solidFill>
              <a:latin typeface="Ubuntu" panose="020B0504030602030204" pitchFamily="34" charset="0"/>
            </a:endParaRPr>
          </a:p>
          <a:p>
            <a:r>
              <a:rPr lang="en-GB" sz="1200" dirty="0">
                <a:solidFill>
                  <a:schemeClr val="bg1"/>
                </a:solidFill>
                <a:latin typeface="Ubuntu" panose="020B0504030602030204" pitchFamily="34" charset="0"/>
              </a:rPr>
              <a:t>For people in Norfolk with an intellectual or learning disability to access sport, there are numerous </a:t>
            </a:r>
            <a:r>
              <a:rPr lang="en-GB" sz="1400" b="1" dirty="0">
                <a:solidFill>
                  <a:schemeClr val="bg1"/>
                </a:solidFill>
                <a:latin typeface="Ubuntu" panose="020B0504030602030204" pitchFamily="34" charset="0"/>
              </a:rPr>
              <a:t>hidden barriers</a:t>
            </a:r>
            <a:r>
              <a:rPr lang="en-GB" sz="1400" dirty="0">
                <a:solidFill>
                  <a:schemeClr val="bg1"/>
                </a:solidFill>
                <a:latin typeface="Ubuntu" panose="020B0504030602030204" pitchFamily="34" charset="0"/>
              </a:rPr>
              <a:t> </a:t>
            </a:r>
            <a:r>
              <a:rPr lang="en-GB" sz="1200" dirty="0">
                <a:solidFill>
                  <a:schemeClr val="bg1"/>
                </a:solidFill>
                <a:latin typeface="Ubuntu" panose="020B0504030602030204" pitchFamily="34" charset="0"/>
              </a:rPr>
              <a:t>that this partnership helps to address as highlighted in insights such as the 2023 Special Olympics GB Member Survey and in the most recent Activity Alliance Disability and Activity Survey:</a:t>
            </a:r>
          </a:p>
          <a:p>
            <a:endParaRPr lang="en-GB" sz="900" dirty="0">
              <a:solidFill>
                <a:schemeClr val="bg1"/>
              </a:solidFill>
              <a:latin typeface="Ubuntu" panose="020B0504030602030204" pitchFamily="34" charset="0"/>
            </a:endParaRPr>
          </a:p>
          <a:p>
            <a:pPr marL="171450" lvl="0" indent="-171450">
              <a:buFont typeface="Arial" panose="020B0604020202020204" pitchFamily="34" charset="0"/>
              <a:buChar char="•"/>
            </a:pPr>
            <a:r>
              <a:rPr lang="en-GB" sz="1600" b="1" dirty="0">
                <a:solidFill>
                  <a:schemeClr val="bg1"/>
                </a:solidFill>
                <a:latin typeface="Ubuntu" panose="020B0504030602030204" pitchFamily="34" charset="0"/>
              </a:rPr>
              <a:t>Over 30%</a:t>
            </a:r>
            <a:r>
              <a:rPr lang="en-GB" sz="1600" dirty="0">
                <a:solidFill>
                  <a:schemeClr val="bg1"/>
                </a:solidFill>
                <a:latin typeface="Ubuntu" panose="020B0504030602030204" pitchFamily="34" charset="0"/>
              </a:rPr>
              <a:t> </a:t>
            </a:r>
            <a:r>
              <a:rPr lang="en-GB" sz="1200" dirty="0">
                <a:solidFill>
                  <a:schemeClr val="bg1"/>
                </a:solidFill>
                <a:latin typeface="Ubuntu" panose="020B0504030602030204" pitchFamily="34" charset="0"/>
              </a:rPr>
              <a:t>of our Athletes say there are </a:t>
            </a:r>
            <a:r>
              <a:rPr lang="en-GB" sz="1200" b="1" dirty="0">
                <a:solidFill>
                  <a:schemeClr val="bg1"/>
                </a:solidFill>
                <a:latin typeface="Ubuntu" panose="020B0504030602030204" pitchFamily="34" charset="0"/>
              </a:rPr>
              <a:t>barriers</a:t>
            </a:r>
            <a:r>
              <a:rPr lang="en-GB" sz="1200" dirty="0">
                <a:solidFill>
                  <a:schemeClr val="bg1"/>
                </a:solidFill>
                <a:latin typeface="Ubuntu" panose="020B0504030602030204" pitchFamily="34" charset="0"/>
              </a:rPr>
              <a:t> to accessing support. </a:t>
            </a:r>
          </a:p>
          <a:p>
            <a:pPr marL="171450" indent="-171450">
              <a:buFont typeface="Arial" panose="020B0604020202020204" pitchFamily="34" charset="0"/>
              <a:buChar char="•"/>
            </a:pPr>
            <a:r>
              <a:rPr lang="en-GB" sz="1600" b="1" dirty="0">
                <a:solidFill>
                  <a:schemeClr val="bg1"/>
                </a:solidFill>
                <a:latin typeface="Ubuntu" panose="020B0504030602030204" pitchFamily="34" charset="0"/>
              </a:rPr>
              <a:t>Barriers</a:t>
            </a:r>
            <a:r>
              <a:rPr lang="en-GB" sz="1200" dirty="0">
                <a:solidFill>
                  <a:schemeClr val="bg1"/>
                </a:solidFill>
                <a:latin typeface="Ubuntu" panose="020B0504030602030204" pitchFamily="34" charset="0"/>
              </a:rPr>
              <a:t> include: </a:t>
            </a:r>
            <a:r>
              <a:rPr lang="en-GB" sz="1200" b="1" dirty="0">
                <a:solidFill>
                  <a:schemeClr val="bg1"/>
                </a:solidFill>
                <a:latin typeface="Ubuntu" panose="020B0504030602030204" pitchFamily="34" charset="0"/>
              </a:rPr>
              <a:t>difficulties with </a:t>
            </a:r>
            <a:r>
              <a:rPr lang="en-GB" sz="1600" b="1" dirty="0">
                <a:solidFill>
                  <a:schemeClr val="bg1"/>
                </a:solidFill>
                <a:latin typeface="Ubuntu" panose="020B0504030602030204" pitchFamily="34" charset="0"/>
              </a:rPr>
              <a:t>transport</a:t>
            </a:r>
            <a:r>
              <a:rPr lang="en-GB" sz="1200" b="1" dirty="0">
                <a:solidFill>
                  <a:schemeClr val="bg1"/>
                </a:solidFill>
                <a:latin typeface="Ubuntu" panose="020B0504030602030204" pitchFamily="34" charset="0"/>
              </a:rPr>
              <a:t> </a:t>
            </a:r>
            <a:r>
              <a:rPr lang="en-GB" sz="1200" dirty="0">
                <a:solidFill>
                  <a:schemeClr val="bg1"/>
                </a:solidFill>
                <a:latin typeface="Ubuntu" panose="020B0504030602030204" pitchFamily="34" charset="0"/>
              </a:rPr>
              <a:t>and </a:t>
            </a:r>
            <a:r>
              <a:rPr lang="en-GB" sz="1600" b="1" dirty="0">
                <a:solidFill>
                  <a:schemeClr val="bg1"/>
                </a:solidFill>
                <a:latin typeface="Ubuntu" panose="020B0504030602030204" pitchFamily="34" charset="0"/>
              </a:rPr>
              <a:t>support</a:t>
            </a:r>
            <a:r>
              <a:rPr lang="en-GB" sz="1200" dirty="0">
                <a:solidFill>
                  <a:schemeClr val="bg1"/>
                </a:solidFill>
                <a:latin typeface="Ubuntu" panose="020B0504030602030204" pitchFamily="34" charset="0"/>
              </a:rPr>
              <a:t> to attending sessions regularly, having the </a:t>
            </a:r>
            <a:r>
              <a:rPr lang="en-GB" sz="1600" b="1" dirty="0">
                <a:solidFill>
                  <a:schemeClr val="bg1"/>
                </a:solidFill>
                <a:latin typeface="Ubuntu" panose="020B0504030602030204" pitchFamily="34" charset="0"/>
              </a:rPr>
              <a:t>confidence</a:t>
            </a:r>
            <a:r>
              <a:rPr lang="en-GB" sz="1200" dirty="0">
                <a:solidFill>
                  <a:schemeClr val="bg1"/>
                </a:solidFill>
                <a:latin typeface="Ubuntu" panose="020B0504030602030204" pitchFamily="34" charset="0"/>
              </a:rPr>
              <a:t> to participate, and </a:t>
            </a:r>
            <a:r>
              <a:rPr lang="en-GB" sz="1600" b="1" dirty="0">
                <a:solidFill>
                  <a:schemeClr val="bg1"/>
                </a:solidFill>
                <a:latin typeface="Ubuntu" panose="020B0504030602030204" pitchFamily="34" charset="0"/>
              </a:rPr>
              <a:t>lack of awareness </a:t>
            </a:r>
            <a:r>
              <a:rPr lang="en-GB" sz="1200" dirty="0">
                <a:solidFill>
                  <a:schemeClr val="bg1"/>
                </a:solidFill>
                <a:latin typeface="Ubuntu" panose="020B0504030602030204" pitchFamily="34" charset="0"/>
              </a:rPr>
              <a:t>about disabilities and </a:t>
            </a:r>
            <a:r>
              <a:rPr lang="en-GB" sz="1600" b="1" dirty="0">
                <a:solidFill>
                  <a:schemeClr val="bg1"/>
                </a:solidFill>
                <a:latin typeface="Ubuntu" panose="020B0504030602030204" pitchFamily="34" charset="0"/>
              </a:rPr>
              <a:t>limited opportunities</a:t>
            </a:r>
            <a:r>
              <a:rPr lang="en-GB" sz="1200" dirty="0">
                <a:solidFill>
                  <a:schemeClr val="bg1"/>
                </a:solidFill>
                <a:latin typeface="Ubuntu" panose="020B0504030602030204" pitchFamily="34" charset="0"/>
              </a:rPr>
              <a:t>.</a:t>
            </a:r>
          </a:p>
          <a:p>
            <a:pPr marL="171450" lvl="0" indent="-171450">
              <a:buFont typeface="Arial" panose="020B0604020202020204" pitchFamily="34" charset="0"/>
              <a:buChar char="•"/>
            </a:pPr>
            <a:r>
              <a:rPr lang="en-GB" sz="1200" dirty="0">
                <a:solidFill>
                  <a:schemeClr val="bg1"/>
                </a:solidFill>
                <a:latin typeface="Ubuntu" panose="020B0504030602030204" pitchFamily="34" charset="0"/>
              </a:rPr>
              <a:t>It is key to consider the </a:t>
            </a:r>
            <a:r>
              <a:rPr lang="en-GB" sz="1600" b="1" dirty="0">
                <a:solidFill>
                  <a:schemeClr val="bg1"/>
                </a:solidFill>
                <a:latin typeface="Ubuntu" panose="020B0504030602030204" pitchFamily="34" charset="0"/>
              </a:rPr>
              <a:t>enablers</a:t>
            </a:r>
            <a:r>
              <a:rPr lang="en-GB" sz="1200" dirty="0">
                <a:solidFill>
                  <a:schemeClr val="bg1"/>
                </a:solidFill>
                <a:latin typeface="Ubuntu" panose="020B0504030602030204" pitchFamily="34" charset="0"/>
              </a:rPr>
              <a:t> for athlete participation. This includes supportive and </a:t>
            </a:r>
            <a:r>
              <a:rPr lang="en-GB" sz="1600" b="1" dirty="0">
                <a:solidFill>
                  <a:schemeClr val="bg1"/>
                </a:solidFill>
                <a:latin typeface="Ubuntu" panose="020B0504030602030204" pitchFamily="34" charset="0"/>
              </a:rPr>
              <a:t>inclusive sport structures </a:t>
            </a:r>
            <a:r>
              <a:rPr lang="en-GB" sz="1200" dirty="0">
                <a:solidFill>
                  <a:schemeClr val="bg1"/>
                </a:solidFill>
                <a:latin typeface="Ubuntu" panose="020B0504030602030204" pitchFamily="34" charset="0"/>
              </a:rPr>
              <a:t>and </a:t>
            </a:r>
            <a:r>
              <a:rPr lang="en-GB" sz="1600" b="1" dirty="0">
                <a:solidFill>
                  <a:schemeClr val="bg1"/>
                </a:solidFill>
                <a:latin typeface="Ubuntu" panose="020B0504030602030204" pitchFamily="34" charset="0"/>
              </a:rPr>
              <a:t>accessible information</a:t>
            </a:r>
            <a:r>
              <a:rPr lang="en-GB" sz="1200" dirty="0">
                <a:solidFill>
                  <a:schemeClr val="bg1"/>
                </a:solidFill>
                <a:latin typeface="Ubuntu" panose="020B0504030602030204" pitchFamily="34" charset="0"/>
              </a:rPr>
              <a:t>, informed and skilled </a:t>
            </a:r>
            <a:r>
              <a:rPr lang="en-GB" sz="1600" b="1" dirty="0">
                <a:solidFill>
                  <a:schemeClr val="bg1"/>
                </a:solidFill>
                <a:latin typeface="Ubuntu" panose="020B0504030602030204" pitchFamily="34" charset="0"/>
              </a:rPr>
              <a:t>coaches</a:t>
            </a:r>
            <a:r>
              <a:rPr lang="en-GB" sz="1200" dirty="0">
                <a:solidFill>
                  <a:schemeClr val="bg1"/>
                </a:solidFill>
                <a:latin typeface="Ubuntu" panose="020B0504030602030204" pitchFamily="34" charset="0"/>
              </a:rPr>
              <a:t>, and </a:t>
            </a:r>
            <a:r>
              <a:rPr lang="en-GB" sz="1600" b="1" dirty="0">
                <a:solidFill>
                  <a:schemeClr val="bg1"/>
                </a:solidFill>
                <a:latin typeface="Ubuntu" panose="020B0504030602030204" pitchFamily="34" charset="0"/>
              </a:rPr>
              <a:t>friends and family</a:t>
            </a:r>
            <a:r>
              <a:rPr lang="en-GB" sz="1200" dirty="0">
                <a:solidFill>
                  <a:schemeClr val="bg1"/>
                </a:solidFill>
                <a:latin typeface="Ubuntu" panose="020B0504030602030204" pitchFamily="34" charset="0"/>
              </a:rPr>
              <a:t>. </a:t>
            </a:r>
          </a:p>
          <a:p>
            <a:pPr marL="171450" lvl="0" indent="-171450">
              <a:buFont typeface="Arial" panose="020B0604020202020204" pitchFamily="34" charset="0"/>
              <a:buChar char="•"/>
            </a:pPr>
            <a:r>
              <a:rPr lang="en-GB" sz="1200" dirty="0">
                <a:solidFill>
                  <a:schemeClr val="bg1"/>
                </a:solidFill>
                <a:latin typeface="Ubuntu" panose="020B0504030602030204" pitchFamily="34" charset="0"/>
              </a:rPr>
              <a:t>Around </a:t>
            </a:r>
            <a:r>
              <a:rPr lang="en-GB" sz="1600" b="1" dirty="0">
                <a:solidFill>
                  <a:schemeClr val="bg1"/>
                </a:solidFill>
                <a:latin typeface="Ubuntu" panose="020B0504030602030204" pitchFamily="34" charset="0"/>
              </a:rPr>
              <a:t>20%</a:t>
            </a:r>
            <a:r>
              <a:rPr lang="en-GB" sz="1600" dirty="0">
                <a:solidFill>
                  <a:schemeClr val="bg1"/>
                </a:solidFill>
                <a:latin typeface="Ubuntu" panose="020B0504030602030204" pitchFamily="34" charset="0"/>
              </a:rPr>
              <a:t> </a:t>
            </a:r>
            <a:r>
              <a:rPr lang="en-GB" sz="1200" dirty="0">
                <a:solidFill>
                  <a:schemeClr val="bg1"/>
                </a:solidFill>
                <a:latin typeface="Ubuntu" panose="020B0504030602030204" pitchFamily="34" charset="0"/>
              </a:rPr>
              <a:t>of people with an intellectual or learning disability across the board meet the recommended levels of physical activity and exercise – and according to Activity Alliance, disabled people are </a:t>
            </a:r>
            <a:r>
              <a:rPr lang="en-GB" sz="1400" b="1" dirty="0">
                <a:solidFill>
                  <a:schemeClr val="bg1"/>
                </a:solidFill>
                <a:latin typeface="Ubuntu" panose="020B0504030602030204" pitchFamily="34" charset="0"/>
              </a:rPr>
              <a:t>twice as likely to be physically inactive</a:t>
            </a:r>
            <a:r>
              <a:rPr lang="en-GB" sz="1400" dirty="0">
                <a:solidFill>
                  <a:schemeClr val="bg1"/>
                </a:solidFill>
                <a:latin typeface="Ubuntu" panose="020B0504030602030204" pitchFamily="34" charset="0"/>
              </a:rPr>
              <a:t> </a:t>
            </a:r>
            <a:r>
              <a:rPr lang="en-GB" sz="1200" dirty="0">
                <a:solidFill>
                  <a:schemeClr val="bg1"/>
                </a:solidFill>
                <a:latin typeface="Ubuntu" panose="020B0504030602030204" pitchFamily="34" charset="0"/>
              </a:rPr>
              <a:t>than non-disabled people (41% versus 21% respectively). </a:t>
            </a:r>
          </a:p>
          <a:p>
            <a:pPr marL="171450" lvl="0" indent="-171450">
              <a:buFont typeface="Arial" panose="020B0604020202020204" pitchFamily="34" charset="0"/>
              <a:buChar char="•"/>
            </a:pPr>
            <a:r>
              <a:rPr lang="en-GB" sz="1200" dirty="0">
                <a:solidFill>
                  <a:schemeClr val="bg1"/>
                </a:solidFill>
                <a:latin typeface="Ubuntu" panose="020B0504030602030204" pitchFamily="34" charset="0"/>
              </a:rPr>
              <a:t>From a wellbeing perspective, disabled people report a </a:t>
            </a:r>
            <a:r>
              <a:rPr lang="en-GB" sz="1400" b="1" dirty="0">
                <a:solidFill>
                  <a:schemeClr val="bg1"/>
                </a:solidFill>
                <a:latin typeface="Ubuntu" panose="020B0504030602030204" pitchFamily="34" charset="0"/>
              </a:rPr>
              <a:t>lower life satisfaction</a:t>
            </a:r>
            <a:r>
              <a:rPr lang="en-GB" sz="1400" dirty="0">
                <a:solidFill>
                  <a:schemeClr val="bg1"/>
                </a:solidFill>
                <a:latin typeface="Ubuntu" panose="020B0504030602030204" pitchFamily="34" charset="0"/>
              </a:rPr>
              <a:t> </a:t>
            </a:r>
            <a:r>
              <a:rPr lang="en-GB" sz="1200" dirty="0">
                <a:solidFill>
                  <a:schemeClr val="bg1"/>
                </a:solidFill>
                <a:latin typeface="Ubuntu" panose="020B0504030602030204" pitchFamily="34" charset="0"/>
              </a:rPr>
              <a:t>compared to non-disabled people, according to Activity Alliance recent findings.</a:t>
            </a:r>
          </a:p>
          <a:p>
            <a:pPr marL="171450" lvl="0" indent="-171450">
              <a:buFont typeface="Arial" panose="020B0604020202020204" pitchFamily="34" charset="0"/>
              <a:buChar char="•"/>
            </a:pPr>
            <a:r>
              <a:rPr lang="en-GB" sz="1200" dirty="0">
                <a:solidFill>
                  <a:schemeClr val="bg1"/>
                </a:solidFill>
                <a:latin typeface="Ubuntu" panose="020B0504030602030204" pitchFamily="34" charset="0"/>
              </a:rPr>
              <a:t>To ensure athletes stay involved in sport, we must work on </a:t>
            </a:r>
            <a:r>
              <a:rPr lang="en-GB" sz="1600" b="1" dirty="0">
                <a:solidFill>
                  <a:schemeClr val="bg1"/>
                </a:solidFill>
                <a:latin typeface="Ubuntu" panose="020B0504030602030204" pitchFamily="34" charset="0"/>
              </a:rPr>
              <a:t>building a sense of belonging</a:t>
            </a:r>
            <a:r>
              <a:rPr lang="en-GB" sz="1200" dirty="0">
                <a:solidFill>
                  <a:schemeClr val="bg1"/>
                </a:solidFill>
                <a:latin typeface="Ubuntu" panose="020B0504030602030204" pitchFamily="34" charset="0"/>
              </a:rPr>
              <a:t> – this is found to be highly important for participants with an ID.</a:t>
            </a:r>
          </a:p>
        </p:txBody>
      </p:sp>
      <p:sp>
        <p:nvSpPr>
          <p:cNvPr id="4" name="Title 9">
            <a:extLst>
              <a:ext uri="{FF2B5EF4-FFF2-40B4-BE49-F238E27FC236}">
                <a16:creationId xmlns:a16="http://schemas.microsoft.com/office/drawing/2014/main" id="{0C58C827-1E1E-6143-9806-C4B7EA11DF09}"/>
              </a:ext>
            </a:extLst>
          </p:cNvPr>
          <p:cNvSpPr txBox="1">
            <a:spLocks/>
          </p:cNvSpPr>
          <p:nvPr/>
        </p:nvSpPr>
        <p:spPr bwMode="auto">
          <a:xfrm>
            <a:off x="4452316" y="277952"/>
            <a:ext cx="7255979" cy="576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dirty="0">
                <a:solidFill>
                  <a:schemeClr val="bg1"/>
                </a:solidFill>
                <a:latin typeface="Ubuntu Medium" panose="020B0504030602030204" pitchFamily="34" charset="0"/>
                <a:ea typeface="Ubuntu Medium" panose="020B0504030602030204" pitchFamily="34" charset="0"/>
                <a:cs typeface="Ubuntu Medium" panose="020B0504030602030204" pitchFamily="34" charset="0"/>
              </a:rPr>
              <a:t>Why has this partnership been needed?</a:t>
            </a:r>
          </a:p>
        </p:txBody>
      </p:sp>
    </p:spTree>
    <p:extLst>
      <p:ext uri="{BB962C8B-B14F-4D97-AF65-F5344CB8AC3E}">
        <p14:creationId xmlns:p14="http://schemas.microsoft.com/office/powerpoint/2010/main" val="3017976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5000"/>
          </a:schemeClr>
        </a:solidFill>
        <a:effectLst/>
      </p:bgPr>
    </p:bg>
    <p:spTree>
      <p:nvGrpSpPr>
        <p:cNvPr id="1" name=""/>
        <p:cNvGrpSpPr/>
        <p:nvPr/>
      </p:nvGrpSpPr>
      <p:grpSpPr>
        <a:xfrm>
          <a:off x="0" y="0"/>
          <a:ext cx="0" cy="0"/>
          <a:chOff x="0" y="0"/>
          <a:chExt cx="0" cy="0"/>
        </a:xfrm>
      </p:grpSpPr>
      <p:sp>
        <p:nvSpPr>
          <p:cNvPr id="4" name="Title 9">
            <a:extLst>
              <a:ext uri="{FF2B5EF4-FFF2-40B4-BE49-F238E27FC236}">
                <a16:creationId xmlns:a16="http://schemas.microsoft.com/office/drawing/2014/main" id="{E1235D3F-B20A-3DA5-31FE-994EDAA63DCB}"/>
              </a:ext>
            </a:extLst>
          </p:cNvPr>
          <p:cNvSpPr txBox="1">
            <a:spLocks/>
          </p:cNvSpPr>
          <p:nvPr/>
        </p:nvSpPr>
        <p:spPr bwMode="auto">
          <a:xfrm>
            <a:off x="278297" y="805070"/>
            <a:ext cx="6261652" cy="5426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r>
              <a:rPr lang="en-US" b="1" dirty="0">
                <a:solidFill>
                  <a:srgbClr val="013276"/>
                </a:solidFill>
                <a:latin typeface="Ubuntu" panose="020B0504030602030204" pitchFamily="34" charset="0"/>
              </a:rPr>
              <a:t>For the Clubs</a:t>
            </a:r>
          </a:p>
          <a:p>
            <a:endParaRPr lang="en-US" sz="600" b="1" dirty="0">
              <a:solidFill>
                <a:srgbClr val="013276"/>
              </a:solidFill>
              <a:latin typeface="Ubuntu" panose="020B0504030602030204" pitchFamily="34" charset="0"/>
            </a:endParaRPr>
          </a:p>
          <a:p>
            <a:r>
              <a:rPr lang="en-US" sz="1400" dirty="0">
                <a:solidFill>
                  <a:srgbClr val="013276"/>
                </a:solidFill>
                <a:latin typeface="Ubuntu" panose="020B0504030602030204" pitchFamily="34" charset="0"/>
              </a:rPr>
              <a:t>Over the last 12 years, the Special Olympics Norfolk programme has experienced significant growth despite limited volunteer resources at its core. Special Olympics GB programmes are majority volunteer led, and so it is increasingly challenging for these programmes to grow without dedicated and ongoing investment.</a:t>
            </a:r>
          </a:p>
          <a:p>
            <a:r>
              <a:rPr lang="en-US" sz="1400" dirty="0">
                <a:solidFill>
                  <a:srgbClr val="013276"/>
                </a:solidFill>
                <a:latin typeface="Ubuntu" panose="020B0504030602030204" pitchFamily="34" charset="0"/>
              </a:rPr>
              <a:t>Local grassroots clubs are operating in increasingly difficult environments, challenging growth, longevity and sustainability. Intervention became necessary to maintain the local offer for inclusive sport in Norfolk, ensuring that athletes in this region could continue to access vital sporting pathways. Some of the challenges faced on a local level included:</a:t>
            </a:r>
          </a:p>
          <a:p>
            <a:pPr marL="285750" indent="-285750">
              <a:buFont typeface="Arial" panose="020B0604020202020204" pitchFamily="34" charset="0"/>
              <a:buChar char="•"/>
            </a:pPr>
            <a:r>
              <a:rPr lang="en-US" sz="1600" b="1" dirty="0">
                <a:solidFill>
                  <a:srgbClr val="013276"/>
                </a:solidFill>
                <a:latin typeface="Ubuntu" panose="020B0504030602030204" pitchFamily="34" charset="0"/>
              </a:rPr>
              <a:t>Higher standards</a:t>
            </a:r>
            <a:r>
              <a:rPr lang="en-US" sz="1400" dirty="0">
                <a:solidFill>
                  <a:srgbClr val="013276"/>
                </a:solidFill>
                <a:latin typeface="Ubuntu" panose="020B0504030602030204" pitchFamily="34" charset="0"/>
              </a:rPr>
              <a:t>: Increased compliance demands, albeit hugely beneficial and important, may often strain resources without the right support in place.</a:t>
            </a:r>
          </a:p>
          <a:p>
            <a:pPr marL="285750" indent="-285750">
              <a:buFont typeface="Arial" panose="020B0604020202020204" pitchFamily="34" charset="0"/>
              <a:buChar char="•"/>
            </a:pPr>
            <a:r>
              <a:rPr lang="en-US" sz="1600" b="1" dirty="0">
                <a:solidFill>
                  <a:srgbClr val="013276"/>
                </a:solidFill>
                <a:latin typeface="Ubuntu" panose="020B0504030602030204" pitchFamily="34" charset="0"/>
              </a:rPr>
              <a:t>Funding competition</a:t>
            </a:r>
            <a:r>
              <a:rPr lang="en-US" sz="1400" dirty="0">
                <a:solidFill>
                  <a:srgbClr val="013276"/>
                </a:solidFill>
                <a:latin typeface="Ubuntu" panose="020B0504030602030204" pitchFamily="34" charset="0"/>
              </a:rPr>
              <a:t>: Professional organisations attract more funding, creating a saturated market for fundraising opportunities.</a:t>
            </a:r>
          </a:p>
          <a:p>
            <a:pPr marL="285750" indent="-285750">
              <a:buFont typeface="Arial" panose="020B0604020202020204" pitchFamily="34" charset="0"/>
              <a:buChar char="•"/>
            </a:pPr>
            <a:r>
              <a:rPr lang="en-US" sz="1600" b="1" dirty="0">
                <a:solidFill>
                  <a:srgbClr val="013276"/>
                </a:solidFill>
                <a:latin typeface="Ubuntu" panose="020B0504030602030204" pitchFamily="34" charset="0"/>
              </a:rPr>
              <a:t>Volunteer recruitment and retention</a:t>
            </a:r>
            <a:r>
              <a:rPr lang="en-US" sz="1400" dirty="0">
                <a:solidFill>
                  <a:srgbClr val="013276"/>
                </a:solidFill>
                <a:latin typeface="Ubuntu" panose="020B0504030602030204" pitchFamily="34" charset="0"/>
              </a:rPr>
              <a:t>: across the sector this is  increasingly challenging due to limited capacity to take on roles which are typically more demanding in disability sport </a:t>
            </a:r>
          </a:p>
          <a:p>
            <a:pPr marL="285750" indent="-285750">
              <a:buFont typeface="Arial" panose="020B0604020202020204" pitchFamily="34" charset="0"/>
              <a:buChar char="•"/>
            </a:pPr>
            <a:r>
              <a:rPr lang="en-US" sz="1600" b="1" dirty="0">
                <a:solidFill>
                  <a:srgbClr val="013276"/>
                </a:solidFill>
                <a:latin typeface="Ubuntu" panose="020B0504030602030204" pitchFamily="34" charset="0"/>
              </a:rPr>
              <a:t>Resource access</a:t>
            </a:r>
            <a:r>
              <a:rPr lang="en-US" sz="1400" dirty="0">
                <a:solidFill>
                  <a:srgbClr val="013276"/>
                </a:solidFill>
                <a:latin typeface="Ubuntu" panose="020B0504030602030204" pitchFamily="34" charset="0"/>
              </a:rPr>
              <a:t>: Facilities and resources often de-prioritised grassroots activities.</a:t>
            </a:r>
          </a:p>
          <a:p>
            <a:pPr marL="285750" indent="-285750">
              <a:buFont typeface="Arial" panose="020B0604020202020204" pitchFamily="34" charset="0"/>
              <a:buChar char="•"/>
            </a:pPr>
            <a:r>
              <a:rPr lang="en-US" sz="1600" b="1" dirty="0">
                <a:solidFill>
                  <a:srgbClr val="013276"/>
                </a:solidFill>
                <a:latin typeface="Ubuntu" panose="020B0504030602030204" pitchFamily="34" charset="0"/>
              </a:rPr>
              <a:t>Policy evolutions</a:t>
            </a:r>
            <a:r>
              <a:rPr lang="en-US" sz="1400" dirty="0">
                <a:solidFill>
                  <a:srgbClr val="013276"/>
                </a:solidFill>
                <a:latin typeface="Ubuntu" panose="020B0504030602030204" pitchFamily="34" charset="0"/>
              </a:rPr>
              <a:t>: Stricter regulations require more administrative effort and investment to implement and see outcomes from.</a:t>
            </a:r>
          </a:p>
        </p:txBody>
      </p:sp>
    </p:spTree>
    <p:extLst>
      <p:ext uri="{BB962C8B-B14F-4D97-AF65-F5344CB8AC3E}">
        <p14:creationId xmlns:p14="http://schemas.microsoft.com/office/powerpoint/2010/main" val="274565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id="{EDE19EE1-BA7F-2C49-AFB2-BD058A8C8109}"/>
              </a:ext>
            </a:extLst>
          </p:cNvPr>
          <p:cNvSpPr txBox="1">
            <a:spLocks/>
          </p:cNvSpPr>
          <p:nvPr/>
        </p:nvSpPr>
        <p:spPr bwMode="auto">
          <a:xfrm>
            <a:off x="394646" y="347185"/>
            <a:ext cx="3606538" cy="515595"/>
          </a:xfrm>
          <a:prstGeom prst="rect">
            <a:avLst/>
          </a:prstGeom>
          <a:solidFill>
            <a:schemeClr val="bg1"/>
          </a:solidFill>
          <a:ln>
            <a:noFill/>
          </a:ln>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000" dirty="0">
                <a:solidFill>
                  <a:srgbClr val="013276"/>
                </a:solidFill>
                <a:latin typeface="Ubuntu Medium" panose="020B0504030602030204" pitchFamily="34" charset="0"/>
                <a:ea typeface="Ubuntu Medium" panose="020B0504030602030204" pitchFamily="34" charset="0"/>
                <a:cs typeface="Ubuntu Medium" panose="020B0504030602030204" pitchFamily="34" charset="0"/>
              </a:rPr>
              <a:t>The Approach</a:t>
            </a:r>
          </a:p>
        </p:txBody>
      </p:sp>
      <p:sp>
        <p:nvSpPr>
          <p:cNvPr id="4" name="Title 9">
            <a:extLst>
              <a:ext uri="{FF2B5EF4-FFF2-40B4-BE49-F238E27FC236}">
                <a16:creationId xmlns:a16="http://schemas.microsoft.com/office/drawing/2014/main" id="{D60CF9AC-5E78-114A-9CFB-F2CE7B2F542E}"/>
              </a:ext>
            </a:extLst>
          </p:cNvPr>
          <p:cNvSpPr txBox="1">
            <a:spLocks/>
          </p:cNvSpPr>
          <p:nvPr/>
        </p:nvSpPr>
        <p:spPr bwMode="auto">
          <a:xfrm>
            <a:off x="82194" y="976046"/>
            <a:ext cx="6863136" cy="588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285750" lvl="0" indent="-285750">
              <a:buFont typeface="Arial" panose="020B0604020202020204" pitchFamily="34" charset="0"/>
              <a:buChar char="•"/>
            </a:pPr>
            <a:r>
              <a:rPr lang="en-GB" sz="1600" b="1" dirty="0">
                <a:solidFill>
                  <a:srgbClr val="013276"/>
                </a:solidFill>
                <a:latin typeface="Ubuntu" panose="020B0504030602030204" pitchFamily="34" charset="0"/>
              </a:rPr>
              <a:t>Local relationship building</a:t>
            </a:r>
            <a:r>
              <a:rPr lang="en-GB" sz="1400" b="1" dirty="0">
                <a:solidFill>
                  <a:srgbClr val="013276"/>
                </a:solidFill>
                <a:latin typeface="Ubuntu" panose="020B0504030602030204" pitchFamily="34" charset="0"/>
              </a:rPr>
              <a:t>: </a:t>
            </a:r>
            <a:r>
              <a:rPr lang="en-GB" sz="1400" dirty="0">
                <a:solidFill>
                  <a:srgbClr val="013276"/>
                </a:solidFill>
                <a:latin typeface="Ubuntu" panose="020B0504030602030204" pitchFamily="34" charset="0"/>
              </a:rPr>
              <a:t>Active Norfolk have locally connected with organisations, clubs and communities to imbed inclusive sport into new spaces and use Special Olympics Norfolk as a tool to implement this in action.</a:t>
            </a:r>
          </a:p>
          <a:p>
            <a:pPr marL="285750" lvl="0" indent="-285750">
              <a:buFont typeface="Arial" panose="020B0604020202020204" pitchFamily="34" charset="0"/>
              <a:buChar char="•"/>
            </a:pPr>
            <a:r>
              <a:rPr lang="en-GB" sz="1600" b="1" dirty="0">
                <a:solidFill>
                  <a:srgbClr val="013276"/>
                </a:solidFill>
                <a:latin typeface="Ubuntu" panose="020B0504030602030204" pitchFamily="34" charset="0"/>
              </a:rPr>
              <a:t>Awareness</a:t>
            </a:r>
            <a:r>
              <a:rPr lang="en-GB" sz="1400" b="1" dirty="0">
                <a:solidFill>
                  <a:srgbClr val="013276"/>
                </a:solidFill>
                <a:latin typeface="Ubuntu" panose="020B0504030602030204" pitchFamily="34" charset="0"/>
              </a:rPr>
              <a:t>: </a:t>
            </a:r>
            <a:r>
              <a:rPr lang="en-GB" sz="1400" dirty="0">
                <a:solidFill>
                  <a:srgbClr val="013276"/>
                </a:solidFill>
                <a:latin typeface="Ubuntu" panose="020B0504030602030204" pitchFamily="34" charset="0"/>
              </a:rPr>
              <a:t>Active Norfolk have shown commitment to helping raise awareness of Special Olympics and the power of sport for social change across sector on a local and regional level, from strategic settings through the grassroots and community settings.</a:t>
            </a:r>
          </a:p>
          <a:p>
            <a:pPr marL="285750" lvl="0" indent="-285750">
              <a:buFont typeface="Arial" panose="020B0604020202020204" pitchFamily="34" charset="0"/>
              <a:buChar char="•"/>
            </a:pPr>
            <a:r>
              <a:rPr lang="en-GB" sz="1600" b="1" dirty="0">
                <a:solidFill>
                  <a:srgbClr val="013276"/>
                </a:solidFill>
                <a:latin typeface="Ubuntu" panose="020B0504030602030204" pitchFamily="34" charset="0"/>
              </a:rPr>
              <a:t>Adapting structures</a:t>
            </a:r>
            <a:r>
              <a:rPr lang="en-GB" sz="1400" b="1" dirty="0">
                <a:solidFill>
                  <a:srgbClr val="013276"/>
                </a:solidFill>
                <a:latin typeface="Ubuntu" panose="020B0504030602030204" pitchFamily="34" charset="0"/>
              </a:rPr>
              <a:t>: </a:t>
            </a:r>
            <a:r>
              <a:rPr lang="en-GB" sz="1400" dirty="0">
                <a:solidFill>
                  <a:srgbClr val="013276"/>
                </a:solidFill>
                <a:latin typeface="Ubuntu" panose="020B0504030602030204" pitchFamily="34" charset="0"/>
              </a:rPr>
              <a:t>Active Norfolk’s approach has been helping inform strategic direction and decision-making for structural development and evolution to create more accessible structures for clubs to access opportunities and pathways in inclusive sport and engage in existing community programmes.</a:t>
            </a:r>
          </a:p>
          <a:p>
            <a:pPr marL="285750" lvl="0" indent="-285750">
              <a:buFont typeface="Arial" panose="020B0604020202020204" pitchFamily="34" charset="0"/>
              <a:buChar char="•"/>
            </a:pPr>
            <a:r>
              <a:rPr lang="en-GB" sz="1600" b="1" dirty="0">
                <a:solidFill>
                  <a:srgbClr val="013276"/>
                </a:solidFill>
                <a:latin typeface="Ubuntu" panose="020B0504030602030204" pitchFamily="34" charset="0"/>
              </a:rPr>
              <a:t>Governance &amp; responsibilities</a:t>
            </a:r>
            <a:r>
              <a:rPr lang="en-GB" sz="1400" dirty="0">
                <a:solidFill>
                  <a:srgbClr val="013276"/>
                </a:solidFill>
                <a:latin typeface="Ubuntu" panose="020B0504030602030204" pitchFamily="34" charset="0"/>
              </a:rPr>
              <a:t>: Defining roles, responsibilities, and governance structures has ensured alignment between Special Olympics GB and local structures within sports delivery context.</a:t>
            </a:r>
          </a:p>
          <a:p>
            <a:pPr marL="285750" lvl="0" indent="-285750">
              <a:buFont typeface="Arial" panose="020B0604020202020204" pitchFamily="34" charset="0"/>
              <a:buChar char="•"/>
            </a:pPr>
            <a:r>
              <a:rPr lang="en-GB" sz="1600" b="1" dirty="0">
                <a:solidFill>
                  <a:srgbClr val="013276"/>
                </a:solidFill>
                <a:latin typeface="Ubuntu" panose="020B0504030602030204" pitchFamily="34" charset="0"/>
              </a:rPr>
              <a:t>Strategic integration</a:t>
            </a:r>
            <a:r>
              <a:rPr lang="en-GB" sz="1400" dirty="0">
                <a:solidFill>
                  <a:srgbClr val="013276"/>
                </a:solidFill>
                <a:latin typeface="Ubuntu" panose="020B0504030602030204" pitchFamily="34" charset="0"/>
              </a:rPr>
              <a:t>: Align SOGB activities with Active Norfolk’s priorities in local community building, delivery of sport &amp; activity pathways, and safeguarding.</a:t>
            </a:r>
          </a:p>
          <a:p>
            <a:pPr marL="285750" lvl="0" indent="-285750">
              <a:buFont typeface="Arial" panose="020B0604020202020204" pitchFamily="34" charset="0"/>
              <a:buChar char="•"/>
            </a:pPr>
            <a:r>
              <a:rPr lang="en-GB" sz="1600" b="1" dirty="0">
                <a:solidFill>
                  <a:srgbClr val="013276"/>
                </a:solidFill>
                <a:latin typeface="Ubuntu" panose="020B0504030602030204" pitchFamily="34" charset="0"/>
              </a:rPr>
              <a:t>Volunteer engagement</a:t>
            </a:r>
            <a:r>
              <a:rPr lang="en-GB" sz="1400" dirty="0">
                <a:solidFill>
                  <a:srgbClr val="013276"/>
                </a:solidFill>
                <a:latin typeface="Ubuntu" panose="020B0504030602030204" pitchFamily="34" charset="0"/>
              </a:rPr>
              <a:t>: Create meaningful and skill-aligned roles to enhance volunteer satisfaction and retention.</a:t>
            </a:r>
          </a:p>
          <a:p>
            <a:pPr marL="285750" lvl="0" indent="-285750">
              <a:buFont typeface="Arial" panose="020B0604020202020204" pitchFamily="34" charset="0"/>
              <a:buChar char="•"/>
            </a:pPr>
            <a:r>
              <a:rPr lang="en-GB" sz="1600" b="1" dirty="0">
                <a:solidFill>
                  <a:srgbClr val="013276"/>
                </a:solidFill>
                <a:latin typeface="Ubuntu" panose="020B0504030602030204" pitchFamily="34" charset="0"/>
              </a:rPr>
              <a:t>Inclusive sports growth</a:t>
            </a:r>
            <a:r>
              <a:rPr lang="en-GB" sz="1400" dirty="0">
                <a:solidFill>
                  <a:srgbClr val="013276"/>
                </a:solidFill>
                <a:latin typeface="Ubuntu" panose="020B0504030602030204" pitchFamily="34" charset="0"/>
              </a:rPr>
              <a:t>: Enhance club compliance and opportunities for inclusive sports through investment and infrastructure development.</a:t>
            </a:r>
          </a:p>
          <a:p>
            <a:pPr marL="285750" lvl="0" indent="-285750">
              <a:buFont typeface="Arial" panose="020B0604020202020204" pitchFamily="34" charset="0"/>
              <a:buChar char="•"/>
            </a:pPr>
            <a:r>
              <a:rPr lang="en-GB" sz="1600" b="1" dirty="0">
                <a:solidFill>
                  <a:srgbClr val="013276"/>
                </a:solidFill>
                <a:latin typeface="Ubuntu" panose="020B0504030602030204" pitchFamily="34" charset="0"/>
              </a:rPr>
              <a:t>Case-study development</a:t>
            </a:r>
            <a:r>
              <a:rPr lang="en-GB" sz="1400" dirty="0">
                <a:solidFill>
                  <a:srgbClr val="013276"/>
                </a:solidFill>
                <a:latin typeface="Ubuntu" panose="020B0504030602030204" pitchFamily="34" charset="0"/>
              </a:rPr>
              <a:t>: Build a best-practice model from the pilot partnership.</a:t>
            </a:r>
          </a:p>
          <a:p>
            <a:pPr marL="285750" lvl="0" indent="-285750">
              <a:buFont typeface="Arial" panose="020B0604020202020204" pitchFamily="34" charset="0"/>
              <a:buChar char="•"/>
            </a:pPr>
            <a:r>
              <a:rPr lang="en-GB" sz="1600" b="1" dirty="0">
                <a:solidFill>
                  <a:srgbClr val="013276"/>
                </a:solidFill>
                <a:latin typeface="Ubuntu" panose="020B0504030602030204" pitchFamily="34" charset="0"/>
              </a:rPr>
              <a:t>Data and evaluation</a:t>
            </a:r>
            <a:r>
              <a:rPr lang="en-GB" sz="1400" dirty="0">
                <a:solidFill>
                  <a:srgbClr val="013276"/>
                </a:solidFill>
                <a:latin typeface="Ubuntu" panose="020B0504030602030204" pitchFamily="34" charset="0"/>
              </a:rPr>
              <a:t>: Use insights and research to inform decisions.</a:t>
            </a:r>
          </a:p>
          <a:p>
            <a:pPr marL="285750" lvl="0" indent="-285750">
              <a:buFont typeface="Arial" panose="020B0604020202020204" pitchFamily="34" charset="0"/>
              <a:buChar char="•"/>
            </a:pPr>
            <a:r>
              <a:rPr lang="en-GB" sz="1600" b="1" dirty="0">
                <a:solidFill>
                  <a:srgbClr val="013276"/>
                </a:solidFill>
                <a:latin typeface="Ubuntu" panose="020B0504030602030204" pitchFamily="34" charset="0"/>
              </a:rPr>
              <a:t>Sustainability</a:t>
            </a:r>
            <a:r>
              <a:rPr lang="en-GB" sz="1400" dirty="0">
                <a:solidFill>
                  <a:srgbClr val="013276"/>
                </a:solidFill>
                <a:latin typeface="Ubuntu" panose="020B0504030602030204" pitchFamily="34" charset="0"/>
              </a:rPr>
              <a:t>: Develop a funding plan to maintain and grow the partnership beyond the pilot phase.</a:t>
            </a:r>
          </a:p>
        </p:txBody>
      </p:sp>
      <p:sp>
        <p:nvSpPr>
          <p:cNvPr id="5" name="Title 9">
            <a:extLst>
              <a:ext uri="{FF2B5EF4-FFF2-40B4-BE49-F238E27FC236}">
                <a16:creationId xmlns:a16="http://schemas.microsoft.com/office/drawing/2014/main" id="{332481FE-F671-5388-22FD-2B194C85C36D}"/>
              </a:ext>
            </a:extLst>
          </p:cNvPr>
          <p:cNvSpPr txBox="1">
            <a:spLocks/>
          </p:cNvSpPr>
          <p:nvPr/>
        </p:nvSpPr>
        <p:spPr bwMode="auto">
          <a:xfrm>
            <a:off x="7918461" y="1310848"/>
            <a:ext cx="3606538" cy="4082689"/>
          </a:xfrm>
          <a:prstGeom prst="rect">
            <a:avLst/>
          </a:prstGeom>
          <a:noFill/>
          <a:ln>
            <a:noFill/>
          </a:ln>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000" dirty="0">
                <a:solidFill>
                  <a:schemeClr val="bg1"/>
                </a:solidFill>
                <a:latin typeface="Ubuntu" panose="020B0504030602030204" pitchFamily="34" charset="0"/>
                <a:ea typeface="Ubuntu Medium" panose="020B0504030602030204" pitchFamily="34" charset="0"/>
                <a:cs typeface="Ubuntu Medium" panose="020B0504030602030204" pitchFamily="34" charset="0"/>
              </a:rPr>
              <a:t>The partnership approach focused on </a:t>
            </a:r>
            <a:r>
              <a:rPr lang="en-US" altLang="en-US" sz="3000" b="1" dirty="0">
                <a:solidFill>
                  <a:schemeClr val="bg1"/>
                </a:solidFill>
                <a:latin typeface="Ubuntu" panose="020B0504030602030204" pitchFamily="34" charset="0"/>
                <a:ea typeface="Ubuntu Medium" panose="020B0504030602030204" pitchFamily="34" charset="0"/>
                <a:cs typeface="Ubuntu Medium" panose="020B0504030602030204" pitchFamily="34" charset="0"/>
              </a:rPr>
              <a:t>collaboration</a:t>
            </a:r>
            <a:r>
              <a:rPr lang="en-US" altLang="en-US" sz="3000" dirty="0">
                <a:solidFill>
                  <a:schemeClr val="bg1"/>
                </a:solidFill>
                <a:latin typeface="Ubuntu" panose="020B0504030602030204" pitchFamily="34" charset="0"/>
                <a:ea typeface="Ubuntu Medium" panose="020B0504030602030204" pitchFamily="34" charset="0"/>
                <a:cs typeface="Ubuntu Medium" panose="020B0504030602030204" pitchFamily="34" charset="0"/>
              </a:rPr>
              <a:t>, </a:t>
            </a:r>
            <a:r>
              <a:rPr lang="en-US" altLang="en-US" sz="3000" b="1" dirty="0">
                <a:solidFill>
                  <a:schemeClr val="bg1"/>
                </a:solidFill>
                <a:latin typeface="Ubuntu" panose="020B0504030602030204" pitchFamily="34" charset="0"/>
                <a:ea typeface="Ubuntu Medium" panose="020B0504030602030204" pitchFamily="34" charset="0"/>
                <a:cs typeface="Ubuntu Medium" panose="020B0504030602030204" pitchFamily="34" charset="0"/>
              </a:rPr>
              <a:t>inclusivity</a:t>
            </a:r>
            <a:r>
              <a:rPr lang="en-US" altLang="en-US" sz="3000" dirty="0">
                <a:solidFill>
                  <a:schemeClr val="bg1"/>
                </a:solidFill>
                <a:latin typeface="Ubuntu" panose="020B0504030602030204" pitchFamily="34" charset="0"/>
                <a:ea typeface="Ubuntu Medium" panose="020B0504030602030204" pitchFamily="34" charset="0"/>
                <a:cs typeface="Ubuntu Medium" panose="020B0504030602030204" pitchFamily="34" charset="0"/>
              </a:rPr>
              <a:t>, and creating a </a:t>
            </a:r>
            <a:r>
              <a:rPr lang="en-US" altLang="en-US" sz="3000" b="1" dirty="0">
                <a:solidFill>
                  <a:schemeClr val="bg1"/>
                </a:solidFill>
                <a:latin typeface="Ubuntu" panose="020B0504030602030204" pitchFamily="34" charset="0"/>
                <a:ea typeface="Ubuntu Medium" panose="020B0504030602030204" pitchFamily="34" charset="0"/>
                <a:cs typeface="Ubuntu Medium" panose="020B0504030602030204" pitchFamily="34" charset="0"/>
              </a:rPr>
              <a:t>sustainable model </a:t>
            </a:r>
            <a:r>
              <a:rPr lang="en-US" altLang="en-US" sz="3000" dirty="0">
                <a:solidFill>
                  <a:schemeClr val="bg1"/>
                </a:solidFill>
                <a:latin typeface="Ubuntu" panose="020B0504030602030204" pitchFamily="34" charset="0"/>
                <a:ea typeface="Ubuntu Medium" panose="020B0504030602030204" pitchFamily="34" charset="0"/>
                <a:cs typeface="Ubuntu Medium" panose="020B0504030602030204" pitchFamily="34" charset="0"/>
              </a:rPr>
              <a:t>for long-term impact. </a:t>
            </a:r>
          </a:p>
        </p:txBody>
      </p:sp>
    </p:spTree>
    <p:extLst>
      <p:ext uri="{BB962C8B-B14F-4D97-AF65-F5344CB8AC3E}">
        <p14:creationId xmlns:p14="http://schemas.microsoft.com/office/powerpoint/2010/main" val="3402334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2EE9264A-CC22-53CE-9005-C965EB9C72B8}"/>
              </a:ext>
            </a:extLst>
          </p:cNvPr>
          <p:cNvSpPr txBox="1">
            <a:spLocks/>
          </p:cNvSpPr>
          <p:nvPr/>
        </p:nvSpPr>
        <p:spPr bwMode="auto">
          <a:xfrm>
            <a:off x="798513" y="3072286"/>
            <a:ext cx="5559425" cy="7134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a:solidFill>
                  <a:schemeClr val="bg1"/>
                </a:solidFill>
                <a:latin typeface="Ubuntu Medium" panose="020B0504030602030204" pitchFamily="34" charset="0"/>
                <a:ea typeface="Ubuntu Medium" panose="020B0504030602030204" pitchFamily="34" charset="0"/>
                <a:cs typeface="Ubuntu Medium" panose="020B0504030602030204" pitchFamily="34" charset="0"/>
              </a:rPr>
              <a:t>Impact</a:t>
            </a:r>
          </a:p>
        </p:txBody>
      </p:sp>
    </p:spTree>
    <p:extLst>
      <p:ext uri="{BB962C8B-B14F-4D97-AF65-F5344CB8AC3E}">
        <p14:creationId xmlns:p14="http://schemas.microsoft.com/office/powerpoint/2010/main" val="1180595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FA5449D5-D3F4-3AB0-D0DE-CE47F25D9848}"/>
              </a:ext>
            </a:extLst>
          </p:cNvPr>
          <p:cNvSpPr txBox="1">
            <a:spLocks/>
          </p:cNvSpPr>
          <p:nvPr/>
        </p:nvSpPr>
        <p:spPr bwMode="auto">
          <a:xfrm>
            <a:off x="563012" y="367748"/>
            <a:ext cx="6006754" cy="5575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dirty="0">
                <a:solidFill>
                  <a:srgbClr val="013276"/>
                </a:solidFill>
                <a:latin typeface="Ubuntu" panose="020B0504030602030204" pitchFamily="34" charset="0"/>
                <a:ea typeface="Ubuntu Light" panose="020B0304030602030204" pitchFamily="34" charset="0"/>
                <a:cs typeface="Ubuntu Light" panose="020B0304030602030204" pitchFamily="34" charset="0"/>
              </a:rPr>
              <a:t>About the Project Impact</a:t>
            </a:r>
          </a:p>
          <a:p>
            <a:pPr eaLnBrk="1" hangingPunct="1"/>
            <a:endParaRPr lang="en-US" altLang="en-US" sz="1600" dirty="0">
              <a:solidFill>
                <a:srgbClr val="013276"/>
              </a:solidFill>
              <a:latin typeface="Ubuntu" panose="020B0504030602030204" pitchFamily="34" charset="0"/>
              <a:ea typeface="Ubuntu Light" panose="020B0304030602030204" pitchFamily="34" charset="0"/>
              <a:cs typeface="Ubuntu Light" panose="020B0304030602030204" pitchFamily="34" charset="0"/>
            </a:endParaRPr>
          </a:p>
          <a:p>
            <a:pPr eaLnBrk="1" hangingPunct="1"/>
            <a:r>
              <a:rPr lang="en-US" altLang="en-US" sz="1600" dirty="0">
                <a:solidFill>
                  <a:srgbClr val="013276"/>
                </a:solidFill>
                <a:latin typeface="Ubuntu" panose="020B0504030602030204" pitchFamily="34" charset="0"/>
                <a:ea typeface="Ubuntu Light" panose="020B0304030602030204" pitchFamily="34" charset="0"/>
                <a:cs typeface="Ubuntu Light" panose="020B0304030602030204" pitchFamily="34" charset="0"/>
              </a:rPr>
              <a:t>From a Special Olympics GB Membership study (2023), key motivators for athletes’ participation in Special Olympics GB activity included:</a:t>
            </a:r>
          </a:p>
          <a:p>
            <a:pPr eaLnBrk="1" hangingPunct="1"/>
            <a:endParaRPr lang="en-US" altLang="en-US" sz="1600" dirty="0">
              <a:solidFill>
                <a:srgbClr val="013276"/>
              </a:solidFill>
              <a:latin typeface="Ubuntu" panose="020B0504030602030204" pitchFamily="34" charset="0"/>
              <a:ea typeface="Ubuntu Light" panose="020B0304030602030204" pitchFamily="34" charset="0"/>
              <a:cs typeface="Ubuntu Light" panose="020B0304030602030204" pitchFamily="34" charset="0"/>
            </a:endParaRPr>
          </a:p>
          <a:p>
            <a:pPr marL="285750" indent="-285750" eaLnBrk="1" hangingPunct="1">
              <a:buFont typeface="Arial" panose="020B0604020202020204" pitchFamily="34" charset="0"/>
              <a:buChar char="•"/>
            </a:pPr>
            <a:r>
              <a:rPr lang="en-US" altLang="en-US" sz="1600" dirty="0">
                <a:solidFill>
                  <a:srgbClr val="013276"/>
                </a:solidFill>
                <a:latin typeface="Ubuntu" panose="020B0504030602030204" pitchFamily="34" charset="0"/>
                <a:ea typeface="Ubuntu Light" panose="020B0304030602030204" pitchFamily="34" charset="0"/>
                <a:cs typeface="Ubuntu Light" panose="020B0304030602030204" pitchFamily="34" charset="0"/>
              </a:rPr>
              <a:t>‘The love of taking part’ (81%)</a:t>
            </a:r>
          </a:p>
          <a:p>
            <a:pPr marL="285750" indent="-285750" eaLnBrk="1" hangingPunct="1">
              <a:buFont typeface="Arial" panose="020B0604020202020204" pitchFamily="34" charset="0"/>
              <a:buChar char="•"/>
            </a:pPr>
            <a:r>
              <a:rPr lang="en-US" altLang="en-US" sz="1600" dirty="0">
                <a:solidFill>
                  <a:srgbClr val="013276"/>
                </a:solidFill>
                <a:latin typeface="Ubuntu" panose="020B0504030602030204" pitchFamily="34" charset="0"/>
                <a:ea typeface="Ubuntu Light" panose="020B0304030602030204" pitchFamily="34" charset="0"/>
                <a:cs typeface="Ubuntu Light" panose="020B0304030602030204" pitchFamily="34" charset="0"/>
              </a:rPr>
              <a:t>‘Being the best they can be in their sport’ (64%)</a:t>
            </a:r>
          </a:p>
          <a:p>
            <a:pPr marL="285750" indent="-285750" eaLnBrk="1" hangingPunct="1">
              <a:buFont typeface="Arial" panose="020B0604020202020204" pitchFamily="34" charset="0"/>
              <a:buChar char="•"/>
            </a:pPr>
            <a:r>
              <a:rPr lang="en-US" altLang="en-US" sz="1600" dirty="0">
                <a:solidFill>
                  <a:srgbClr val="013276"/>
                </a:solidFill>
                <a:latin typeface="Ubuntu" panose="020B0504030602030204" pitchFamily="34" charset="0"/>
                <a:ea typeface="Ubuntu Light" panose="020B0304030602030204" pitchFamily="34" charset="0"/>
                <a:cs typeface="Ubuntu Light" panose="020B0304030602030204" pitchFamily="34" charset="0"/>
              </a:rPr>
              <a:t>‘Meeting people’/combat loneliness (81%)</a:t>
            </a:r>
          </a:p>
          <a:p>
            <a:pPr marL="285750" indent="-285750" eaLnBrk="1" hangingPunct="1">
              <a:buFont typeface="Arial" panose="020B0604020202020204" pitchFamily="34" charset="0"/>
              <a:buChar char="•"/>
            </a:pPr>
            <a:r>
              <a:rPr lang="en-US" altLang="en-US" sz="1600" dirty="0">
                <a:solidFill>
                  <a:srgbClr val="013276"/>
                </a:solidFill>
                <a:latin typeface="Ubuntu" panose="020B0504030602030204" pitchFamily="34" charset="0"/>
                <a:ea typeface="Ubuntu Light" panose="020B0304030602030204" pitchFamily="34" charset="0"/>
                <a:cs typeface="Ubuntu Light" panose="020B0304030602030204" pitchFamily="34" charset="0"/>
              </a:rPr>
              <a:t>‘Improving health’ (physical, social and mental) (74%) </a:t>
            </a:r>
          </a:p>
          <a:p>
            <a:pPr marL="285750" indent="-285750" eaLnBrk="1" hangingPunct="1">
              <a:buFont typeface="Arial" panose="020B0604020202020204" pitchFamily="34" charset="0"/>
              <a:buChar char="•"/>
            </a:pPr>
            <a:r>
              <a:rPr lang="en-US" altLang="en-US" sz="1600" dirty="0">
                <a:solidFill>
                  <a:srgbClr val="013276"/>
                </a:solidFill>
                <a:latin typeface="Ubuntu" panose="020B0504030602030204" pitchFamily="34" charset="0"/>
                <a:ea typeface="Ubuntu Light" panose="020B0304030602030204" pitchFamily="34" charset="0"/>
                <a:cs typeface="Ubuntu Light" panose="020B0304030602030204" pitchFamily="34" charset="0"/>
              </a:rPr>
              <a:t>‘Have fun’/‘Enjoy themselves’ (91%).</a:t>
            </a:r>
          </a:p>
          <a:p>
            <a:pPr marL="285750" indent="-285750" eaLnBrk="1" hangingPunct="1">
              <a:buFont typeface="Arial" panose="020B0604020202020204" pitchFamily="34" charset="0"/>
              <a:buChar char="•"/>
            </a:pPr>
            <a:endParaRPr lang="en-US" altLang="en-US" sz="1600" dirty="0">
              <a:solidFill>
                <a:srgbClr val="013276"/>
              </a:solidFill>
              <a:latin typeface="Ubuntu" panose="020B0504030602030204" pitchFamily="34" charset="0"/>
              <a:ea typeface="Ubuntu Light" panose="020B0304030602030204" pitchFamily="34" charset="0"/>
              <a:cs typeface="Ubuntu Light" panose="020B0304030602030204" pitchFamily="34" charset="0"/>
            </a:endParaRPr>
          </a:p>
          <a:p>
            <a:r>
              <a:rPr lang="en-US" sz="1600" dirty="0">
                <a:solidFill>
                  <a:srgbClr val="013276"/>
                </a:solidFill>
                <a:latin typeface="Ubuntu" panose="020B0504030602030204" pitchFamily="34" charset="0"/>
              </a:rPr>
              <a:t>Furthermore, the </a:t>
            </a:r>
            <a:r>
              <a:rPr lang="en-US" sz="1600" b="1" dirty="0">
                <a:solidFill>
                  <a:srgbClr val="013276"/>
                </a:solidFill>
                <a:latin typeface="Ubuntu" panose="020B0504030602030204" pitchFamily="34" charset="0"/>
              </a:rPr>
              <a:t>lasting impact </a:t>
            </a:r>
            <a:r>
              <a:rPr lang="en-US" sz="1600" dirty="0">
                <a:solidFill>
                  <a:srgbClr val="013276"/>
                </a:solidFill>
                <a:latin typeface="Ubuntu" panose="020B0504030602030204" pitchFamily="34" charset="0"/>
              </a:rPr>
              <a:t>in taking part in Special Olympics GB goes far beyond the sport itself. </a:t>
            </a:r>
          </a:p>
          <a:p>
            <a:endParaRPr lang="en-US" sz="1600" dirty="0">
              <a:solidFill>
                <a:srgbClr val="013276"/>
              </a:solidFill>
              <a:latin typeface="Ubuntu" panose="020B0504030602030204" pitchFamily="34" charset="0"/>
            </a:endParaRPr>
          </a:p>
          <a:p>
            <a:r>
              <a:rPr lang="en-US" sz="1600" dirty="0">
                <a:solidFill>
                  <a:srgbClr val="013276"/>
                </a:solidFill>
                <a:latin typeface="Ubuntu" panose="020B0504030602030204" pitchFamily="34" charset="0"/>
              </a:rPr>
              <a:t>In this review, the impact of this partnership has also been measured in terms of social value and more qualitative directly from those involved in Special Olympics Norfolk activity. </a:t>
            </a:r>
          </a:p>
          <a:p>
            <a:r>
              <a:rPr lang="en-US" sz="1600" dirty="0">
                <a:solidFill>
                  <a:srgbClr val="013276"/>
                </a:solidFill>
                <a:latin typeface="Ubuntu" panose="020B0504030602030204" pitchFamily="34" charset="0"/>
              </a:rPr>
              <a:t>We have been able to showcase:</a:t>
            </a:r>
            <a:endParaRPr lang="en-GB" sz="1600" dirty="0">
              <a:solidFill>
                <a:srgbClr val="013276"/>
              </a:solidFill>
              <a:latin typeface="Ubuntu" panose="020B0504030602030204" pitchFamily="34" charset="0"/>
            </a:endParaRPr>
          </a:p>
          <a:p>
            <a:pPr marL="342900" lvl="0" indent="-342900">
              <a:buFont typeface="+mj-lt"/>
              <a:buAutoNum type="arabicPeriod"/>
            </a:pPr>
            <a:r>
              <a:rPr lang="en-US" sz="1600" b="1" dirty="0">
                <a:solidFill>
                  <a:srgbClr val="013276"/>
                </a:solidFill>
                <a:latin typeface="Ubuntu" panose="020B0504030602030204" pitchFamily="34" charset="0"/>
              </a:rPr>
              <a:t>Case-studies and testimonials</a:t>
            </a:r>
            <a:r>
              <a:rPr lang="en-US" sz="1600" dirty="0">
                <a:solidFill>
                  <a:srgbClr val="013276"/>
                </a:solidFill>
                <a:latin typeface="Ubuntu" panose="020B0504030602030204" pitchFamily="34" charset="0"/>
              </a:rPr>
              <a:t> from key stakeholders in the partnership</a:t>
            </a:r>
            <a:endParaRPr lang="en-GB" sz="1600" dirty="0">
              <a:solidFill>
                <a:srgbClr val="013276"/>
              </a:solidFill>
              <a:latin typeface="Ubuntu" panose="020B0504030602030204" pitchFamily="34" charset="0"/>
            </a:endParaRPr>
          </a:p>
          <a:p>
            <a:pPr marL="342900" lvl="0" indent="-342900">
              <a:buFont typeface="+mj-lt"/>
              <a:buAutoNum type="arabicPeriod"/>
            </a:pPr>
            <a:r>
              <a:rPr lang="en-US" sz="1600" b="1" dirty="0">
                <a:solidFill>
                  <a:srgbClr val="013276"/>
                </a:solidFill>
                <a:latin typeface="Ubuntu" panose="020B0504030602030204" pitchFamily="34" charset="0"/>
              </a:rPr>
              <a:t>Wellbeing value return on investment</a:t>
            </a:r>
            <a:r>
              <a:rPr lang="en-US" sz="1600" dirty="0">
                <a:solidFill>
                  <a:srgbClr val="013276"/>
                </a:solidFill>
                <a:latin typeface="Ubuntu" panose="020B0504030602030204" pitchFamily="34" charset="0"/>
              </a:rPr>
              <a:t> in monetary value.</a:t>
            </a:r>
            <a:endParaRPr lang="en-GB" sz="1600" dirty="0">
              <a:solidFill>
                <a:srgbClr val="013276"/>
              </a:solidFill>
              <a:latin typeface="Ubuntu" panose="020B0504030602030204" pitchFamily="34" charset="0"/>
            </a:endParaRPr>
          </a:p>
          <a:p>
            <a:pPr marL="342900" lvl="0" indent="-342900">
              <a:buFont typeface="+mj-lt"/>
              <a:buAutoNum type="arabicPeriod"/>
            </a:pPr>
            <a:r>
              <a:rPr lang="en-US" sz="1600" b="1" dirty="0">
                <a:solidFill>
                  <a:srgbClr val="013276"/>
                </a:solidFill>
                <a:latin typeface="Ubuntu" panose="020B0504030602030204" pitchFamily="34" charset="0"/>
              </a:rPr>
              <a:t>Statistics of success </a:t>
            </a:r>
            <a:r>
              <a:rPr lang="en-US" sz="1600" dirty="0">
                <a:solidFill>
                  <a:srgbClr val="013276"/>
                </a:solidFill>
                <a:latin typeface="Ubuntu" panose="020B0504030602030204" pitchFamily="34" charset="0"/>
              </a:rPr>
              <a:t>against Partnership Project Goals  </a:t>
            </a:r>
            <a:endParaRPr lang="en-GB" sz="1600" dirty="0">
              <a:solidFill>
                <a:srgbClr val="013276"/>
              </a:solidFill>
              <a:latin typeface="Ubuntu" panose="020B0504030602030204" pitchFamily="34" charset="0"/>
            </a:endParaRPr>
          </a:p>
          <a:p>
            <a:pPr marL="285750" indent="-285750" eaLnBrk="1" hangingPunct="1">
              <a:buFont typeface="Arial" panose="020B0604020202020204" pitchFamily="34" charset="0"/>
              <a:buChar char="•"/>
            </a:pPr>
            <a:endParaRPr lang="en-US" altLang="en-US" sz="1600" dirty="0">
              <a:solidFill>
                <a:srgbClr val="013276"/>
              </a:solidFill>
              <a:latin typeface="Ubuntu" panose="020B0504030602030204" pitchFamily="34" charset="0"/>
              <a:ea typeface="Ubuntu Light" panose="020B0304030602030204" pitchFamily="34" charset="0"/>
              <a:cs typeface="Ubuntu Light" panose="020B0304030602030204" pitchFamily="34" charset="0"/>
            </a:endParaRPr>
          </a:p>
        </p:txBody>
      </p:sp>
      <p:pic>
        <p:nvPicPr>
          <p:cNvPr id="5" name="Picture 4" descr="A person holding another person's hand&#10;&#10;AI-generated content may be incorrect.">
            <a:extLst>
              <a:ext uri="{FF2B5EF4-FFF2-40B4-BE49-F238E27FC236}">
                <a16:creationId xmlns:a16="http://schemas.microsoft.com/office/drawing/2014/main" id="{D0692909-16FD-1532-63E6-7B49C0C1CDF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69766" y="1903960"/>
            <a:ext cx="4894208" cy="3264387"/>
          </a:xfrm>
          <a:prstGeom prst="rect">
            <a:avLst/>
          </a:prstGeom>
          <a:noFill/>
          <a:ln w="38100">
            <a:noFill/>
          </a:ln>
        </p:spPr>
      </p:pic>
    </p:spTree>
    <p:extLst>
      <p:ext uri="{BB962C8B-B14F-4D97-AF65-F5344CB8AC3E}">
        <p14:creationId xmlns:p14="http://schemas.microsoft.com/office/powerpoint/2010/main" val="4280120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5">
            <a:extLst>
              <a:ext uri="{FF2B5EF4-FFF2-40B4-BE49-F238E27FC236}">
                <a16:creationId xmlns:a16="http://schemas.microsoft.com/office/drawing/2014/main" id="{A210A66F-1BB5-1A4F-ADA4-FBD2C3EE6B82}"/>
              </a:ext>
            </a:extLst>
          </p:cNvPr>
          <p:cNvSpPr txBox="1">
            <a:spLocks/>
          </p:cNvSpPr>
          <p:nvPr/>
        </p:nvSpPr>
        <p:spPr>
          <a:xfrm>
            <a:off x="1240416" y="1183985"/>
            <a:ext cx="557461" cy="4104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latin typeface="Ubuntu Medium" panose="020B0504030602030204" pitchFamily="34" charset="0"/>
              </a:rPr>
              <a:t>01</a:t>
            </a:r>
          </a:p>
        </p:txBody>
      </p:sp>
      <p:sp>
        <p:nvSpPr>
          <p:cNvPr id="18" name="Text Placeholder 9">
            <a:extLst>
              <a:ext uri="{FF2B5EF4-FFF2-40B4-BE49-F238E27FC236}">
                <a16:creationId xmlns:a16="http://schemas.microsoft.com/office/drawing/2014/main" id="{2F863490-51E1-C746-948C-BB2E08C45503}"/>
              </a:ext>
            </a:extLst>
          </p:cNvPr>
          <p:cNvSpPr txBox="1">
            <a:spLocks/>
          </p:cNvSpPr>
          <p:nvPr/>
        </p:nvSpPr>
        <p:spPr>
          <a:xfrm>
            <a:off x="1240416" y="1823199"/>
            <a:ext cx="557461" cy="4104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latin typeface="Ubuntu Medium" panose="020B0504030602030204" pitchFamily="34" charset="0"/>
              </a:rPr>
              <a:t>02</a:t>
            </a:r>
          </a:p>
        </p:txBody>
      </p:sp>
      <p:sp>
        <p:nvSpPr>
          <p:cNvPr id="20" name="Text Placeholder 13">
            <a:extLst>
              <a:ext uri="{FF2B5EF4-FFF2-40B4-BE49-F238E27FC236}">
                <a16:creationId xmlns:a16="http://schemas.microsoft.com/office/drawing/2014/main" id="{64B1CE35-0C31-1348-A4F4-58F30BB9EF11}"/>
              </a:ext>
            </a:extLst>
          </p:cNvPr>
          <p:cNvSpPr txBox="1">
            <a:spLocks/>
          </p:cNvSpPr>
          <p:nvPr/>
        </p:nvSpPr>
        <p:spPr>
          <a:xfrm>
            <a:off x="1240416" y="2482291"/>
            <a:ext cx="557461" cy="4104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latin typeface="Ubuntu Medium" panose="020B0504030602030204" pitchFamily="34" charset="0"/>
              </a:rPr>
              <a:t>03</a:t>
            </a:r>
          </a:p>
        </p:txBody>
      </p:sp>
      <p:sp>
        <p:nvSpPr>
          <p:cNvPr id="22" name="Subtitle 47">
            <a:extLst>
              <a:ext uri="{FF2B5EF4-FFF2-40B4-BE49-F238E27FC236}">
                <a16:creationId xmlns:a16="http://schemas.microsoft.com/office/drawing/2014/main" id="{5F07D148-D4BF-3047-A875-ABED067C6910}"/>
              </a:ext>
            </a:extLst>
          </p:cNvPr>
          <p:cNvSpPr txBox="1">
            <a:spLocks/>
          </p:cNvSpPr>
          <p:nvPr/>
        </p:nvSpPr>
        <p:spPr>
          <a:xfrm>
            <a:off x="569779" y="493703"/>
            <a:ext cx="4463660" cy="45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latin typeface="Ubuntu Medium" panose="020B0504030602030204" pitchFamily="34" charset="0"/>
              </a:rPr>
              <a:t>Contents</a:t>
            </a:r>
          </a:p>
        </p:txBody>
      </p:sp>
      <p:sp>
        <p:nvSpPr>
          <p:cNvPr id="23" name="Text Placeholder 7">
            <a:extLst>
              <a:ext uri="{FF2B5EF4-FFF2-40B4-BE49-F238E27FC236}">
                <a16:creationId xmlns:a16="http://schemas.microsoft.com/office/drawing/2014/main" id="{6311A724-B5EE-EE43-A13D-7FB2C5FF74D5}"/>
              </a:ext>
            </a:extLst>
          </p:cNvPr>
          <p:cNvSpPr txBox="1">
            <a:spLocks/>
          </p:cNvSpPr>
          <p:nvPr/>
        </p:nvSpPr>
        <p:spPr>
          <a:xfrm>
            <a:off x="1240416" y="3101715"/>
            <a:ext cx="540000" cy="410400"/>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bg1"/>
                </a:solidFill>
                <a:latin typeface="Ubuntu Medium" panose="020B0504030602030204" pitchFamily="34" charset="0"/>
              </a:rPr>
              <a:t>04</a:t>
            </a:r>
            <a:endParaRPr lang="en-US" dirty="0">
              <a:solidFill>
                <a:schemeClr val="bg1"/>
              </a:solidFill>
              <a:latin typeface="Ubuntu Medium" panose="020B0504030602030204" pitchFamily="34" charset="0"/>
            </a:endParaRPr>
          </a:p>
        </p:txBody>
      </p:sp>
      <p:sp>
        <p:nvSpPr>
          <p:cNvPr id="24" name="Text Placeholder 11">
            <a:extLst>
              <a:ext uri="{FF2B5EF4-FFF2-40B4-BE49-F238E27FC236}">
                <a16:creationId xmlns:a16="http://schemas.microsoft.com/office/drawing/2014/main" id="{7299C73D-522E-444B-BD62-754827EFD987}"/>
              </a:ext>
            </a:extLst>
          </p:cNvPr>
          <p:cNvSpPr txBox="1">
            <a:spLocks/>
          </p:cNvSpPr>
          <p:nvPr/>
        </p:nvSpPr>
        <p:spPr>
          <a:xfrm>
            <a:off x="1240416" y="3661416"/>
            <a:ext cx="540000" cy="410400"/>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latin typeface="Ubuntu Medium" panose="020B0504030602030204" pitchFamily="34" charset="0"/>
              </a:rPr>
              <a:t>05</a:t>
            </a:r>
          </a:p>
        </p:txBody>
      </p:sp>
      <p:sp>
        <p:nvSpPr>
          <p:cNvPr id="25" name="Text Placeholder 15">
            <a:extLst>
              <a:ext uri="{FF2B5EF4-FFF2-40B4-BE49-F238E27FC236}">
                <a16:creationId xmlns:a16="http://schemas.microsoft.com/office/drawing/2014/main" id="{0CA38C94-567B-FE4A-81CF-68F2162697D7}"/>
              </a:ext>
            </a:extLst>
          </p:cNvPr>
          <p:cNvSpPr txBox="1">
            <a:spLocks/>
          </p:cNvSpPr>
          <p:nvPr/>
        </p:nvSpPr>
        <p:spPr>
          <a:xfrm>
            <a:off x="1240416" y="4240996"/>
            <a:ext cx="540000" cy="410400"/>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latin typeface="Ubuntu Medium" panose="020B0504030602030204" pitchFamily="34" charset="0"/>
              </a:rPr>
              <a:t>06</a:t>
            </a:r>
          </a:p>
        </p:txBody>
      </p:sp>
      <p:sp>
        <p:nvSpPr>
          <p:cNvPr id="26" name="Title 9">
            <a:extLst>
              <a:ext uri="{FF2B5EF4-FFF2-40B4-BE49-F238E27FC236}">
                <a16:creationId xmlns:a16="http://schemas.microsoft.com/office/drawing/2014/main" id="{4EA5E900-4D5B-294A-B87F-B1BE181CC4DC}"/>
              </a:ext>
            </a:extLst>
          </p:cNvPr>
          <p:cNvSpPr txBox="1">
            <a:spLocks/>
          </p:cNvSpPr>
          <p:nvPr/>
        </p:nvSpPr>
        <p:spPr bwMode="auto">
          <a:xfrm>
            <a:off x="1998495" y="1223289"/>
            <a:ext cx="6062662" cy="324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000" dirty="0">
                <a:solidFill>
                  <a:schemeClr val="bg1"/>
                </a:solidFill>
                <a:latin typeface="Ubuntu Light" panose="020B0304030602030204" pitchFamily="34" charset="0"/>
                <a:ea typeface="Ubuntu Light" panose="020B0304030602030204" pitchFamily="34" charset="0"/>
                <a:cs typeface="Ubuntu Light" panose="020B0304030602030204" pitchFamily="34" charset="0"/>
              </a:rPr>
              <a:t>Project Summary</a:t>
            </a:r>
          </a:p>
        </p:txBody>
      </p:sp>
      <p:sp>
        <p:nvSpPr>
          <p:cNvPr id="27" name="Title 9">
            <a:extLst>
              <a:ext uri="{FF2B5EF4-FFF2-40B4-BE49-F238E27FC236}">
                <a16:creationId xmlns:a16="http://schemas.microsoft.com/office/drawing/2014/main" id="{4CBEAC15-E895-9E49-B0EA-CD0790E98F44}"/>
              </a:ext>
            </a:extLst>
          </p:cNvPr>
          <p:cNvSpPr txBox="1">
            <a:spLocks/>
          </p:cNvSpPr>
          <p:nvPr/>
        </p:nvSpPr>
        <p:spPr bwMode="auto">
          <a:xfrm>
            <a:off x="1998495" y="1844468"/>
            <a:ext cx="6062662" cy="324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000" dirty="0">
                <a:solidFill>
                  <a:schemeClr val="bg1"/>
                </a:solidFill>
                <a:latin typeface="Ubuntu Light" panose="020B0304030602030204" pitchFamily="34" charset="0"/>
                <a:ea typeface="Ubuntu Light" panose="020B0304030602030204" pitchFamily="34" charset="0"/>
                <a:cs typeface="Ubuntu Light" panose="020B0304030602030204" pitchFamily="34" charset="0"/>
              </a:rPr>
              <a:t>Partnership Goals </a:t>
            </a:r>
          </a:p>
        </p:txBody>
      </p:sp>
      <p:sp>
        <p:nvSpPr>
          <p:cNvPr id="28" name="Title 9">
            <a:extLst>
              <a:ext uri="{FF2B5EF4-FFF2-40B4-BE49-F238E27FC236}">
                <a16:creationId xmlns:a16="http://schemas.microsoft.com/office/drawing/2014/main" id="{0BA79079-0756-FE4C-9ABC-31CF1D750676}"/>
              </a:ext>
            </a:extLst>
          </p:cNvPr>
          <p:cNvSpPr txBox="1">
            <a:spLocks/>
          </p:cNvSpPr>
          <p:nvPr/>
        </p:nvSpPr>
        <p:spPr bwMode="auto">
          <a:xfrm>
            <a:off x="1998495" y="2485525"/>
            <a:ext cx="6062662" cy="324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000" dirty="0">
                <a:solidFill>
                  <a:schemeClr val="bg1"/>
                </a:solidFill>
                <a:latin typeface="Ubuntu Light" panose="020B0304030602030204" pitchFamily="34" charset="0"/>
                <a:ea typeface="Ubuntu Light" panose="020B0304030602030204" pitchFamily="34" charset="0"/>
                <a:cs typeface="Ubuntu Light" panose="020B0304030602030204" pitchFamily="34" charset="0"/>
              </a:rPr>
              <a:t>Project Analysis </a:t>
            </a:r>
          </a:p>
        </p:txBody>
      </p:sp>
      <p:sp>
        <p:nvSpPr>
          <p:cNvPr id="29" name="Title 9">
            <a:extLst>
              <a:ext uri="{FF2B5EF4-FFF2-40B4-BE49-F238E27FC236}">
                <a16:creationId xmlns:a16="http://schemas.microsoft.com/office/drawing/2014/main" id="{0CBEAC90-3A0F-9E4F-9498-A8D465FA459A}"/>
              </a:ext>
            </a:extLst>
          </p:cNvPr>
          <p:cNvSpPr txBox="1">
            <a:spLocks/>
          </p:cNvSpPr>
          <p:nvPr/>
        </p:nvSpPr>
        <p:spPr bwMode="auto">
          <a:xfrm>
            <a:off x="1998494" y="3106704"/>
            <a:ext cx="9621577" cy="324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dirty="0">
                <a:solidFill>
                  <a:schemeClr val="bg1"/>
                </a:solidFill>
                <a:latin typeface="Ubuntu Light" panose="020B0304030602030204" pitchFamily="34" charset="0"/>
                <a:ea typeface="Ubuntu Light" panose="020B0304030602030204" pitchFamily="34" charset="0"/>
                <a:cs typeface="Ubuntu Light" panose="020B0304030602030204" pitchFamily="34" charset="0"/>
              </a:rPr>
              <a:t>Insights &amp; Approach – </a:t>
            </a:r>
            <a:r>
              <a:rPr lang="en-US" altLang="en-US" sz="2000" i="1" dirty="0">
                <a:solidFill>
                  <a:schemeClr val="bg1"/>
                </a:solidFill>
                <a:latin typeface="Ubuntu Light" panose="020B0304030602030204" pitchFamily="34" charset="0"/>
                <a:ea typeface="Ubuntu Light" panose="020B0304030602030204" pitchFamily="34" charset="0"/>
                <a:cs typeface="Ubuntu Light" panose="020B0304030602030204" pitchFamily="34" charset="0"/>
              </a:rPr>
              <a:t>the ‘Why’ and the ‘How’</a:t>
            </a:r>
            <a:endParaRPr lang="en-GB" altLang="en-US" sz="2000" i="1" dirty="0">
              <a:solidFill>
                <a:schemeClr val="bg1"/>
              </a:solidFill>
              <a:latin typeface="Ubuntu Light" panose="020B0304030602030204" pitchFamily="34" charset="0"/>
              <a:ea typeface="Ubuntu Light" panose="020B0304030602030204" pitchFamily="34" charset="0"/>
              <a:cs typeface="Ubuntu Light" panose="020B0304030602030204" pitchFamily="34" charset="0"/>
            </a:endParaRPr>
          </a:p>
        </p:txBody>
      </p:sp>
      <p:sp>
        <p:nvSpPr>
          <p:cNvPr id="30" name="Title 9">
            <a:extLst>
              <a:ext uri="{FF2B5EF4-FFF2-40B4-BE49-F238E27FC236}">
                <a16:creationId xmlns:a16="http://schemas.microsoft.com/office/drawing/2014/main" id="{C4A635A7-A067-E141-975C-CDE77C6C27B6}"/>
              </a:ext>
            </a:extLst>
          </p:cNvPr>
          <p:cNvSpPr txBox="1">
            <a:spLocks/>
          </p:cNvSpPr>
          <p:nvPr/>
        </p:nvSpPr>
        <p:spPr bwMode="auto">
          <a:xfrm>
            <a:off x="1998495" y="4239732"/>
            <a:ext cx="6062662" cy="324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000" dirty="0">
                <a:solidFill>
                  <a:schemeClr val="bg1"/>
                </a:solidFill>
                <a:latin typeface="Ubuntu Light" panose="020B0304030602030204" pitchFamily="34" charset="0"/>
                <a:ea typeface="Ubuntu Light" panose="020B0304030602030204" pitchFamily="34" charset="0"/>
                <a:cs typeface="Ubuntu Light" panose="020B0304030602030204" pitchFamily="34" charset="0"/>
              </a:rPr>
              <a:t>Limitations, Barriers and Learnings </a:t>
            </a:r>
          </a:p>
        </p:txBody>
      </p:sp>
      <p:sp>
        <p:nvSpPr>
          <p:cNvPr id="31" name="Title 9">
            <a:extLst>
              <a:ext uri="{FF2B5EF4-FFF2-40B4-BE49-F238E27FC236}">
                <a16:creationId xmlns:a16="http://schemas.microsoft.com/office/drawing/2014/main" id="{CC176283-DCFB-9445-989E-FF5B0792F596}"/>
              </a:ext>
            </a:extLst>
          </p:cNvPr>
          <p:cNvSpPr txBox="1">
            <a:spLocks/>
          </p:cNvSpPr>
          <p:nvPr/>
        </p:nvSpPr>
        <p:spPr bwMode="auto">
          <a:xfrm>
            <a:off x="1998494" y="3668248"/>
            <a:ext cx="8953089" cy="403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dirty="0">
                <a:solidFill>
                  <a:schemeClr val="bg1"/>
                </a:solidFill>
                <a:latin typeface="Ubuntu Light" panose="020B0304030602030204" pitchFamily="34" charset="0"/>
                <a:ea typeface="Ubuntu Light" panose="020B0304030602030204" pitchFamily="34" charset="0"/>
                <a:cs typeface="Ubuntu Light" panose="020B0304030602030204" pitchFamily="34" charset="0"/>
              </a:rPr>
              <a:t>Impact – </a:t>
            </a:r>
            <a:r>
              <a:rPr lang="en-US" altLang="en-US" sz="2000" i="1" dirty="0">
                <a:solidFill>
                  <a:schemeClr val="bg1"/>
                </a:solidFill>
                <a:latin typeface="Ubuntu Light" panose="020B0304030602030204" pitchFamily="34" charset="0"/>
                <a:ea typeface="Ubuntu Light" panose="020B0304030602030204" pitchFamily="34" charset="0"/>
                <a:cs typeface="Ubuntu Light" panose="020B0304030602030204" pitchFamily="34" charset="0"/>
              </a:rPr>
              <a:t>Testimonials, Goal Review and Social Value Return on Investment</a:t>
            </a:r>
            <a:endParaRPr lang="en-GB" altLang="en-US" sz="2000" i="1" dirty="0">
              <a:solidFill>
                <a:schemeClr val="bg1"/>
              </a:solidFill>
              <a:latin typeface="Ubuntu Light" panose="020B0304030602030204" pitchFamily="34" charset="0"/>
              <a:ea typeface="Ubuntu Light" panose="020B0304030602030204" pitchFamily="34" charset="0"/>
              <a:cs typeface="Ubuntu Light" panose="020B0304030602030204" pitchFamily="34" charset="0"/>
            </a:endParaRPr>
          </a:p>
        </p:txBody>
      </p:sp>
      <p:sp>
        <p:nvSpPr>
          <p:cNvPr id="2" name="Text Placeholder 15">
            <a:extLst>
              <a:ext uri="{FF2B5EF4-FFF2-40B4-BE49-F238E27FC236}">
                <a16:creationId xmlns:a16="http://schemas.microsoft.com/office/drawing/2014/main" id="{E4B60ADC-A880-4958-469A-42A927609029}"/>
              </a:ext>
            </a:extLst>
          </p:cNvPr>
          <p:cNvSpPr txBox="1">
            <a:spLocks/>
          </p:cNvSpPr>
          <p:nvPr/>
        </p:nvSpPr>
        <p:spPr>
          <a:xfrm>
            <a:off x="1240416" y="4775319"/>
            <a:ext cx="540000" cy="410400"/>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latin typeface="Ubuntu Medium" panose="020B0504030602030204" pitchFamily="34" charset="0"/>
              </a:rPr>
              <a:t>07</a:t>
            </a:r>
          </a:p>
        </p:txBody>
      </p:sp>
      <p:sp>
        <p:nvSpPr>
          <p:cNvPr id="3" name="Text Placeholder 15">
            <a:extLst>
              <a:ext uri="{FF2B5EF4-FFF2-40B4-BE49-F238E27FC236}">
                <a16:creationId xmlns:a16="http://schemas.microsoft.com/office/drawing/2014/main" id="{964908FE-CF66-A849-485B-5E6A3F602155}"/>
              </a:ext>
            </a:extLst>
          </p:cNvPr>
          <p:cNvSpPr txBox="1">
            <a:spLocks/>
          </p:cNvSpPr>
          <p:nvPr/>
        </p:nvSpPr>
        <p:spPr>
          <a:xfrm>
            <a:off x="1238706" y="5300867"/>
            <a:ext cx="540000" cy="410400"/>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latin typeface="Ubuntu Medium" panose="020B0504030602030204" pitchFamily="34" charset="0"/>
              </a:rPr>
              <a:t>08</a:t>
            </a:r>
          </a:p>
        </p:txBody>
      </p:sp>
      <p:sp>
        <p:nvSpPr>
          <p:cNvPr id="4" name="Title 9">
            <a:extLst>
              <a:ext uri="{FF2B5EF4-FFF2-40B4-BE49-F238E27FC236}">
                <a16:creationId xmlns:a16="http://schemas.microsoft.com/office/drawing/2014/main" id="{D89D36C0-19AC-388E-DE16-AD7AF7E56CDB}"/>
              </a:ext>
            </a:extLst>
          </p:cNvPr>
          <p:cNvSpPr txBox="1">
            <a:spLocks/>
          </p:cNvSpPr>
          <p:nvPr/>
        </p:nvSpPr>
        <p:spPr bwMode="auto">
          <a:xfrm>
            <a:off x="1998494" y="4773615"/>
            <a:ext cx="6062662" cy="324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000" dirty="0">
                <a:solidFill>
                  <a:schemeClr val="bg1"/>
                </a:solidFill>
                <a:latin typeface="Ubuntu Light" panose="020B0304030602030204" pitchFamily="34" charset="0"/>
                <a:ea typeface="Ubuntu Light" panose="020B0304030602030204" pitchFamily="34" charset="0"/>
                <a:cs typeface="Ubuntu Light" panose="020B0304030602030204" pitchFamily="34" charset="0"/>
              </a:rPr>
              <a:t>Next Steps and Funding</a:t>
            </a:r>
          </a:p>
        </p:txBody>
      </p:sp>
      <p:sp>
        <p:nvSpPr>
          <p:cNvPr id="5" name="Title 9">
            <a:extLst>
              <a:ext uri="{FF2B5EF4-FFF2-40B4-BE49-F238E27FC236}">
                <a16:creationId xmlns:a16="http://schemas.microsoft.com/office/drawing/2014/main" id="{B8C43FC3-8810-9A78-B9AD-D06474B98C9A}"/>
              </a:ext>
            </a:extLst>
          </p:cNvPr>
          <p:cNvSpPr txBox="1">
            <a:spLocks/>
          </p:cNvSpPr>
          <p:nvPr/>
        </p:nvSpPr>
        <p:spPr bwMode="auto">
          <a:xfrm>
            <a:off x="1998494" y="5305821"/>
            <a:ext cx="6062662" cy="324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000" dirty="0">
                <a:solidFill>
                  <a:schemeClr val="bg1"/>
                </a:solidFill>
                <a:latin typeface="Ubuntu Light" panose="020B0304030602030204" pitchFamily="34" charset="0"/>
                <a:ea typeface="Ubuntu Light" panose="020B0304030602030204" pitchFamily="34" charset="0"/>
                <a:cs typeface="Ubuntu Light" panose="020B0304030602030204" pitchFamily="34" charset="0"/>
              </a:rPr>
              <a:t>Impact Report Summary</a:t>
            </a:r>
          </a:p>
        </p:txBody>
      </p:sp>
      <p:sp>
        <p:nvSpPr>
          <p:cNvPr id="6" name="Text Placeholder 15">
            <a:extLst>
              <a:ext uri="{FF2B5EF4-FFF2-40B4-BE49-F238E27FC236}">
                <a16:creationId xmlns:a16="http://schemas.microsoft.com/office/drawing/2014/main" id="{DDFC1E7A-2700-F8D6-2459-FB4A63B8DD8A}"/>
              </a:ext>
            </a:extLst>
          </p:cNvPr>
          <p:cNvSpPr txBox="1">
            <a:spLocks/>
          </p:cNvSpPr>
          <p:nvPr/>
        </p:nvSpPr>
        <p:spPr>
          <a:xfrm>
            <a:off x="1238706" y="5816477"/>
            <a:ext cx="540000" cy="410400"/>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latin typeface="Ubuntu Medium" panose="020B0504030602030204" pitchFamily="34" charset="0"/>
              </a:rPr>
              <a:t>08</a:t>
            </a:r>
          </a:p>
        </p:txBody>
      </p:sp>
      <p:sp>
        <p:nvSpPr>
          <p:cNvPr id="7" name="Title 9">
            <a:extLst>
              <a:ext uri="{FF2B5EF4-FFF2-40B4-BE49-F238E27FC236}">
                <a16:creationId xmlns:a16="http://schemas.microsoft.com/office/drawing/2014/main" id="{37AE62D1-CD5B-05F5-49F1-9D67120CDC0E}"/>
              </a:ext>
            </a:extLst>
          </p:cNvPr>
          <p:cNvSpPr txBox="1">
            <a:spLocks/>
          </p:cNvSpPr>
          <p:nvPr/>
        </p:nvSpPr>
        <p:spPr bwMode="auto">
          <a:xfrm>
            <a:off x="2002108" y="5859585"/>
            <a:ext cx="6062662" cy="324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000" dirty="0">
                <a:solidFill>
                  <a:schemeClr val="bg1"/>
                </a:solidFill>
                <a:latin typeface="Ubuntu Light" panose="020B0304030602030204" pitchFamily="34" charset="0"/>
                <a:ea typeface="Ubuntu Light" panose="020B0304030602030204" pitchFamily="34" charset="0"/>
                <a:cs typeface="Ubuntu Light" panose="020B0304030602030204" pitchFamily="34" charset="0"/>
              </a:rPr>
              <a:t>Appendices</a:t>
            </a:r>
          </a:p>
        </p:txBody>
      </p:sp>
    </p:spTree>
    <p:extLst>
      <p:ext uri="{BB962C8B-B14F-4D97-AF65-F5344CB8AC3E}">
        <p14:creationId xmlns:p14="http://schemas.microsoft.com/office/powerpoint/2010/main" val="2667992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2340D9-0EA0-011B-FCC7-B4B8B3BD5F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351" r="8788"/>
          <a:stretch/>
        </p:blipFill>
        <p:spPr bwMode="auto">
          <a:xfrm>
            <a:off x="6224337" y="1123591"/>
            <a:ext cx="4895805" cy="4608331"/>
          </a:xfrm>
          <a:prstGeom prst="rect">
            <a:avLst/>
          </a:prstGeom>
          <a:noFill/>
          <a:ln w="38100">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42C9113B-777A-C65B-3080-B3C94C1BD000}"/>
              </a:ext>
            </a:extLst>
          </p:cNvPr>
          <p:cNvPicPr>
            <a:picLocks noChangeAspect="1"/>
          </p:cNvPicPr>
          <p:nvPr/>
        </p:nvPicPr>
        <p:blipFill>
          <a:blip r:embed="rId3"/>
          <a:stretch>
            <a:fillRect/>
          </a:stretch>
        </p:blipFill>
        <p:spPr>
          <a:xfrm>
            <a:off x="124747" y="891544"/>
            <a:ext cx="5848350" cy="5581650"/>
          </a:xfrm>
          <a:prstGeom prst="rect">
            <a:avLst/>
          </a:prstGeom>
        </p:spPr>
      </p:pic>
      <p:sp>
        <p:nvSpPr>
          <p:cNvPr id="7" name="Title 9">
            <a:extLst>
              <a:ext uri="{FF2B5EF4-FFF2-40B4-BE49-F238E27FC236}">
                <a16:creationId xmlns:a16="http://schemas.microsoft.com/office/drawing/2014/main" id="{F73F4132-194A-D140-909A-D691683EFE71}"/>
              </a:ext>
            </a:extLst>
          </p:cNvPr>
          <p:cNvSpPr txBox="1">
            <a:spLocks/>
          </p:cNvSpPr>
          <p:nvPr/>
        </p:nvSpPr>
        <p:spPr bwMode="auto">
          <a:xfrm>
            <a:off x="7339495" y="216855"/>
            <a:ext cx="4753188" cy="3691480"/>
          </a:xfrm>
          <a:prstGeom prst="rect">
            <a:avLst/>
          </a:prstGeom>
          <a:noFill/>
          <a:ln>
            <a:noFill/>
          </a:ln>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dirty="0">
                <a:solidFill>
                  <a:schemeClr val="bg1"/>
                </a:solidFill>
                <a:latin typeface="Ubuntu Medium" panose="020B0504030602030204" pitchFamily="34" charset="0"/>
                <a:ea typeface="Ubuntu Medium" panose="020B0504030602030204" pitchFamily="34" charset="0"/>
                <a:cs typeface="Ubuntu Medium" panose="020B0504030602030204" pitchFamily="34" charset="0"/>
              </a:rPr>
              <a:t>Annabelle Lamb</a:t>
            </a:r>
          </a:p>
          <a:p>
            <a:pPr eaLnBrk="1" hangingPunct="1"/>
            <a:r>
              <a:rPr lang="en-US" altLang="en-US" sz="1600" i="1" dirty="0">
                <a:solidFill>
                  <a:schemeClr val="bg1"/>
                </a:solidFill>
                <a:latin typeface="Ubuntu Medium" panose="020B0504030602030204" pitchFamily="34" charset="0"/>
                <a:ea typeface="Ubuntu Medium" panose="020B0504030602030204" pitchFamily="34" charset="0"/>
                <a:cs typeface="Ubuntu Medium" panose="020B0504030602030204" pitchFamily="34" charset="0"/>
              </a:rPr>
              <a:t>Special Olympics Norfolk Athlete and World Winter Games 2025 Competitor – Alpine Skiing</a:t>
            </a:r>
          </a:p>
        </p:txBody>
      </p:sp>
    </p:spTree>
    <p:extLst>
      <p:ext uri="{BB962C8B-B14F-4D97-AF65-F5344CB8AC3E}">
        <p14:creationId xmlns:p14="http://schemas.microsoft.com/office/powerpoint/2010/main" val="1979677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4A039-8395-CA39-5A3F-0E3EE38FB98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869D5C0-6C33-90A3-13FA-743DFF48411B}"/>
              </a:ext>
            </a:extLst>
          </p:cNvPr>
          <p:cNvSpPr/>
          <p:nvPr/>
        </p:nvSpPr>
        <p:spPr>
          <a:xfrm>
            <a:off x="1987826" y="0"/>
            <a:ext cx="1020417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9">
            <a:extLst>
              <a:ext uri="{FF2B5EF4-FFF2-40B4-BE49-F238E27FC236}">
                <a16:creationId xmlns:a16="http://schemas.microsoft.com/office/drawing/2014/main" id="{6981A2B3-C92B-262F-0CCB-FA7F398CCB25}"/>
              </a:ext>
            </a:extLst>
          </p:cNvPr>
          <p:cNvSpPr txBox="1">
            <a:spLocks/>
          </p:cNvSpPr>
          <p:nvPr/>
        </p:nvSpPr>
        <p:spPr bwMode="auto">
          <a:xfrm>
            <a:off x="651500" y="5728706"/>
            <a:ext cx="4814351" cy="760618"/>
          </a:xfrm>
          <a:prstGeom prst="rect">
            <a:avLst/>
          </a:prstGeom>
          <a:solidFill>
            <a:schemeClr val="bg1"/>
          </a:solidFill>
          <a:ln>
            <a:noFill/>
          </a:ln>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r>
              <a:rPr lang="en-US" sz="2400" b="1" dirty="0">
                <a:solidFill>
                  <a:srgbClr val="013276"/>
                </a:solidFill>
                <a:latin typeface="Ubuntu" panose="020B0504030602030204" pitchFamily="34" charset="0"/>
              </a:rPr>
              <a:t>Harrison Taylor</a:t>
            </a:r>
          </a:p>
          <a:p>
            <a:r>
              <a:rPr lang="en-US" i="1" dirty="0">
                <a:solidFill>
                  <a:srgbClr val="013276"/>
                </a:solidFill>
                <a:latin typeface="Ubuntu" panose="020B0504030602030204" pitchFamily="34" charset="0"/>
              </a:rPr>
              <a:t>Special Olympics Norfolk Athlete – athletics</a:t>
            </a:r>
            <a:endParaRPr lang="en-US" altLang="en-US" sz="3000" dirty="0">
              <a:solidFill>
                <a:srgbClr val="013276"/>
              </a:solidFill>
              <a:latin typeface="Ubuntu" panose="020B0504030602030204" pitchFamily="34" charset="0"/>
              <a:ea typeface="Ubuntu Medium" panose="020B0504030602030204" pitchFamily="34" charset="0"/>
              <a:cs typeface="Ubuntu Medium" panose="020B0504030602030204" pitchFamily="34" charset="0"/>
            </a:endParaRPr>
          </a:p>
        </p:txBody>
      </p:sp>
      <p:pic>
        <p:nvPicPr>
          <p:cNvPr id="3" name="Picture 2">
            <a:extLst>
              <a:ext uri="{FF2B5EF4-FFF2-40B4-BE49-F238E27FC236}">
                <a16:creationId xmlns:a16="http://schemas.microsoft.com/office/drawing/2014/main" id="{07BDC317-E6D7-0045-A610-AB2D35D8551F}"/>
              </a:ext>
            </a:extLst>
          </p:cNvPr>
          <p:cNvPicPr>
            <a:picLocks noChangeAspect="1"/>
          </p:cNvPicPr>
          <p:nvPr/>
        </p:nvPicPr>
        <p:blipFill>
          <a:blip r:embed="rId2"/>
          <a:stretch>
            <a:fillRect/>
          </a:stretch>
        </p:blipFill>
        <p:spPr>
          <a:xfrm>
            <a:off x="928675" y="918811"/>
            <a:ext cx="10328567" cy="4549235"/>
          </a:xfrm>
          <a:prstGeom prst="rect">
            <a:avLst/>
          </a:prstGeom>
        </p:spPr>
      </p:pic>
    </p:spTree>
    <p:extLst>
      <p:ext uri="{BB962C8B-B14F-4D97-AF65-F5344CB8AC3E}">
        <p14:creationId xmlns:p14="http://schemas.microsoft.com/office/powerpoint/2010/main" val="3934124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E7469-8267-A5F4-31FB-31581FAC997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16E4286-48E6-60EC-1610-D6EBE251022C}"/>
              </a:ext>
            </a:extLst>
          </p:cNvPr>
          <p:cNvSpPr/>
          <p:nvPr/>
        </p:nvSpPr>
        <p:spPr>
          <a:xfrm>
            <a:off x="1987826" y="0"/>
            <a:ext cx="1020417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19301819-33BB-D564-8B78-ACCFCAD26703}"/>
              </a:ext>
            </a:extLst>
          </p:cNvPr>
          <p:cNvPicPr>
            <a:picLocks noChangeAspect="1"/>
          </p:cNvPicPr>
          <p:nvPr/>
        </p:nvPicPr>
        <p:blipFill>
          <a:blip r:embed="rId2"/>
          <a:stretch>
            <a:fillRect/>
          </a:stretch>
        </p:blipFill>
        <p:spPr>
          <a:xfrm>
            <a:off x="1416900" y="959951"/>
            <a:ext cx="9363370" cy="4506059"/>
          </a:xfrm>
          <a:prstGeom prst="rect">
            <a:avLst/>
          </a:prstGeom>
        </p:spPr>
      </p:pic>
      <p:pic>
        <p:nvPicPr>
          <p:cNvPr id="10" name="Picture 9">
            <a:extLst>
              <a:ext uri="{FF2B5EF4-FFF2-40B4-BE49-F238E27FC236}">
                <a16:creationId xmlns:a16="http://schemas.microsoft.com/office/drawing/2014/main" id="{1DA9C431-B6C0-9AE1-6CD6-A345C3B00EC7}"/>
              </a:ext>
            </a:extLst>
          </p:cNvPr>
          <p:cNvPicPr>
            <a:picLocks noChangeAspect="1"/>
          </p:cNvPicPr>
          <p:nvPr/>
        </p:nvPicPr>
        <p:blipFill>
          <a:blip r:embed="rId3"/>
          <a:stretch>
            <a:fillRect/>
          </a:stretch>
        </p:blipFill>
        <p:spPr>
          <a:xfrm>
            <a:off x="7692361" y="5475077"/>
            <a:ext cx="4500883" cy="1386309"/>
          </a:xfrm>
          <a:prstGeom prst="rect">
            <a:avLst/>
          </a:prstGeom>
        </p:spPr>
      </p:pic>
    </p:spTree>
    <p:extLst>
      <p:ext uri="{BB962C8B-B14F-4D97-AF65-F5344CB8AC3E}">
        <p14:creationId xmlns:p14="http://schemas.microsoft.com/office/powerpoint/2010/main" val="636582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C2A89-F295-7DA0-FD8B-4AD0664FD61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3E25207-955B-DAE4-44E5-0E559B96A384}"/>
              </a:ext>
            </a:extLst>
          </p:cNvPr>
          <p:cNvSpPr/>
          <p:nvPr/>
        </p:nvSpPr>
        <p:spPr>
          <a:xfrm>
            <a:off x="1987826" y="0"/>
            <a:ext cx="1020417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004970BF-AC94-7E17-FC1A-0DE9CB726D6D}"/>
              </a:ext>
            </a:extLst>
          </p:cNvPr>
          <p:cNvPicPr>
            <a:picLocks noChangeAspect="1"/>
          </p:cNvPicPr>
          <p:nvPr/>
        </p:nvPicPr>
        <p:blipFill>
          <a:blip r:embed="rId2"/>
          <a:stretch>
            <a:fillRect/>
          </a:stretch>
        </p:blipFill>
        <p:spPr>
          <a:xfrm>
            <a:off x="1290104" y="1712967"/>
            <a:ext cx="9616879" cy="3257666"/>
          </a:xfrm>
          <a:prstGeom prst="rect">
            <a:avLst/>
          </a:prstGeom>
        </p:spPr>
      </p:pic>
      <p:pic>
        <p:nvPicPr>
          <p:cNvPr id="4" name="Picture 3">
            <a:extLst>
              <a:ext uri="{FF2B5EF4-FFF2-40B4-BE49-F238E27FC236}">
                <a16:creationId xmlns:a16="http://schemas.microsoft.com/office/drawing/2014/main" id="{1975DA2D-9C02-C9F7-18E0-9A5598F2DB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7671" y="365210"/>
            <a:ext cx="3359874" cy="1178622"/>
          </a:xfrm>
          <a:prstGeom prst="rect">
            <a:avLst/>
          </a:prstGeom>
        </p:spPr>
      </p:pic>
      <p:sp>
        <p:nvSpPr>
          <p:cNvPr id="5" name="Title 9">
            <a:extLst>
              <a:ext uri="{FF2B5EF4-FFF2-40B4-BE49-F238E27FC236}">
                <a16:creationId xmlns:a16="http://schemas.microsoft.com/office/drawing/2014/main" id="{3D57B0CB-763B-191C-63C8-CD40E37865DF}"/>
              </a:ext>
            </a:extLst>
          </p:cNvPr>
          <p:cNvSpPr txBox="1">
            <a:spLocks/>
          </p:cNvSpPr>
          <p:nvPr/>
        </p:nvSpPr>
        <p:spPr bwMode="auto">
          <a:xfrm>
            <a:off x="4551592" y="5389631"/>
            <a:ext cx="7075487" cy="1147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3000" b="1" dirty="0">
                <a:solidFill>
                  <a:srgbClr val="013276"/>
                </a:solidFill>
                <a:latin typeface="Ubuntu Medium" panose="020B0504030602030204" pitchFamily="34" charset="0"/>
                <a:ea typeface="Ubuntu Medium" panose="020B0504030602030204" pitchFamily="34" charset="0"/>
                <a:cs typeface="Ubuntu Medium" panose="020B0504030602030204" pitchFamily="34" charset="0"/>
              </a:rPr>
              <a:t>Ellen Vanlint</a:t>
            </a:r>
          </a:p>
          <a:p>
            <a:pPr algn="r" eaLnBrk="1" hangingPunct="1"/>
            <a:r>
              <a:rPr lang="en-US" altLang="en-US" sz="2000" i="1" dirty="0">
                <a:solidFill>
                  <a:srgbClr val="013276"/>
                </a:solidFill>
                <a:latin typeface="Ubuntu Medium" panose="020B0504030602030204" pitchFamily="34" charset="0"/>
                <a:ea typeface="Ubuntu Medium" panose="020B0504030602030204" pitchFamily="34" charset="0"/>
                <a:cs typeface="Ubuntu Medium" panose="020B0504030602030204" pitchFamily="34" charset="0"/>
              </a:rPr>
              <a:t>Senior Partnerships Officer –  Active Norfolk</a:t>
            </a:r>
          </a:p>
        </p:txBody>
      </p:sp>
    </p:spTree>
    <p:extLst>
      <p:ext uri="{BB962C8B-B14F-4D97-AF65-F5344CB8AC3E}">
        <p14:creationId xmlns:p14="http://schemas.microsoft.com/office/powerpoint/2010/main" val="4117718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80C352-FEB2-AC31-A21B-8F33BA0FFBFC}"/>
              </a:ext>
            </a:extLst>
          </p:cNvPr>
          <p:cNvSpPr/>
          <p:nvPr/>
        </p:nvSpPr>
        <p:spPr>
          <a:xfrm>
            <a:off x="1145240" y="356714"/>
            <a:ext cx="10720198" cy="5726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9">
            <a:extLst>
              <a:ext uri="{FF2B5EF4-FFF2-40B4-BE49-F238E27FC236}">
                <a16:creationId xmlns:a16="http://schemas.microsoft.com/office/drawing/2014/main" id="{A4364FE0-9077-9145-AA2E-D63B4CFA7B0E}"/>
              </a:ext>
            </a:extLst>
          </p:cNvPr>
          <p:cNvSpPr txBox="1">
            <a:spLocks/>
          </p:cNvSpPr>
          <p:nvPr/>
        </p:nvSpPr>
        <p:spPr bwMode="auto">
          <a:xfrm>
            <a:off x="6984430" y="5514815"/>
            <a:ext cx="4875419" cy="1147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3000" dirty="0">
                <a:solidFill>
                  <a:srgbClr val="013276"/>
                </a:solidFill>
                <a:latin typeface="Ubuntu Medium" panose="020B0504030602030204" pitchFamily="34" charset="0"/>
                <a:ea typeface="Ubuntu Medium" panose="020B0504030602030204" pitchFamily="34" charset="0"/>
                <a:cs typeface="Ubuntu Medium" panose="020B0504030602030204" pitchFamily="34" charset="0"/>
              </a:rPr>
              <a:t>Emma Kane-McGuigan</a:t>
            </a:r>
          </a:p>
          <a:p>
            <a:pPr algn="r" eaLnBrk="1" hangingPunct="1"/>
            <a:r>
              <a:rPr lang="en-US" altLang="en-US" sz="2000" i="1" dirty="0">
                <a:solidFill>
                  <a:srgbClr val="013276"/>
                </a:solidFill>
                <a:latin typeface="Ubuntu Medium" panose="020B0504030602030204" pitchFamily="34" charset="0"/>
                <a:ea typeface="Ubuntu Medium" panose="020B0504030602030204" pitchFamily="34" charset="0"/>
                <a:cs typeface="Ubuntu Medium" panose="020B0504030602030204" pitchFamily="34" charset="0"/>
              </a:rPr>
              <a:t>Head of Network, Special Olympics GB</a:t>
            </a:r>
          </a:p>
        </p:txBody>
      </p:sp>
      <p:pic>
        <p:nvPicPr>
          <p:cNvPr id="7" name="Picture 6">
            <a:extLst>
              <a:ext uri="{FF2B5EF4-FFF2-40B4-BE49-F238E27FC236}">
                <a16:creationId xmlns:a16="http://schemas.microsoft.com/office/drawing/2014/main" id="{0768B34A-2158-8559-589B-3903FA9EABB8}"/>
              </a:ext>
            </a:extLst>
          </p:cNvPr>
          <p:cNvPicPr>
            <a:picLocks noChangeAspect="1"/>
          </p:cNvPicPr>
          <p:nvPr/>
        </p:nvPicPr>
        <p:blipFill>
          <a:blip r:embed="rId2"/>
          <a:stretch>
            <a:fillRect/>
          </a:stretch>
        </p:blipFill>
        <p:spPr>
          <a:xfrm>
            <a:off x="1288333" y="1474531"/>
            <a:ext cx="9613183" cy="3921227"/>
          </a:xfrm>
          <a:prstGeom prst="rect">
            <a:avLst/>
          </a:prstGeom>
        </p:spPr>
      </p:pic>
    </p:spTree>
    <p:extLst>
      <p:ext uri="{BB962C8B-B14F-4D97-AF65-F5344CB8AC3E}">
        <p14:creationId xmlns:p14="http://schemas.microsoft.com/office/powerpoint/2010/main" val="596385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10000"/>
          </a:schemeClr>
        </a:solidFill>
        <a:effectLst/>
      </p:bgPr>
    </p:bg>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9EE7C18B-40F3-E14E-996E-06157270EFF6}"/>
              </a:ext>
            </a:extLst>
          </p:cNvPr>
          <p:cNvSpPr txBox="1">
            <a:spLocks/>
          </p:cNvSpPr>
          <p:nvPr/>
        </p:nvSpPr>
        <p:spPr bwMode="auto">
          <a:xfrm>
            <a:off x="795338" y="763215"/>
            <a:ext cx="6794182" cy="909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000" dirty="0">
                <a:solidFill>
                  <a:srgbClr val="013276"/>
                </a:solidFill>
                <a:latin typeface="Ubuntu Medium" panose="020B0504030602030204" pitchFamily="34" charset="0"/>
                <a:ea typeface="Ubuntu Medium" panose="020B0504030602030204" pitchFamily="34" charset="0"/>
                <a:cs typeface="Ubuntu Medium" panose="020B0504030602030204" pitchFamily="34" charset="0"/>
              </a:rPr>
              <a:t>Return on Investment – social wellbeing value</a:t>
            </a:r>
          </a:p>
        </p:txBody>
      </p:sp>
      <p:sp>
        <p:nvSpPr>
          <p:cNvPr id="3" name="Title 9">
            <a:extLst>
              <a:ext uri="{FF2B5EF4-FFF2-40B4-BE49-F238E27FC236}">
                <a16:creationId xmlns:a16="http://schemas.microsoft.com/office/drawing/2014/main" id="{B0FF666A-622D-5545-B4F9-B5EDA0DE393B}"/>
              </a:ext>
            </a:extLst>
          </p:cNvPr>
          <p:cNvSpPr txBox="1">
            <a:spLocks/>
          </p:cNvSpPr>
          <p:nvPr/>
        </p:nvSpPr>
        <p:spPr bwMode="auto">
          <a:xfrm>
            <a:off x="795338" y="1969836"/>
            <a:ext cx="6062662"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r>
              <a:rPr lang="en-US" sz="2000" dirty="0">
                <a:solidFill>
                  <a:srgbClr val="013276"/>
                </a:solidFill>
                <a:latin typeface="Ubuntu" panose="020B0504030602030204" pitchFamily="34" charset="0"/>
              </a:rPr>
              <a:t>UK Government defines social value as “all significant costs and benefits that affect the welfare and wellbeing of the population”. Through research conducted by </a:t>
            </a:r>
            <a:r>
              <a:rPr lang="en-US" sz="2000" b="1" u="sng" dirty="0">
                <a:solidFill>
                  <a:srgbClr val="013276"/>
                </a:solidFill>
                <a:latin typeface="Ubuntu" panose="020B0504030602030204" pitchFamily="34" charset="0"/>
                <a:hlinkClick r:id="rId2">
                  <a:extLst>
                    <a:ext uri="{A12FA001-AC4F-418D-AE19-62706E023703}">
                      <ahyp:hlinkClr xmlns:ahyp="http://schemas.microsoft.com/office/drawing/2018/hyperlinkcolor" val="tx"/>
                    </a:ext>
                  </a:extLst>
                </a:hlinkClick>
              </a:rPr>
              <a:t>Activity Alliance</a:t>
            </a:r>
            <a:r>
              <a:rPr lang="en-US" sz="2000" dirty="0">
                <a:solidFill>
                  <a:srgbClr val="013276"/>
                </a:solidFill>
                <a:latin typeface="Ubuntu" panose="020B0504030602030204" pitchFamily="34" charset="0"/>
              </a:rPr>
              <a:t>, Special Olympics GB and Active Norfolk have worked in collaboration to decipher the partnership return on investment by social value – more specifically, in terms of wellbeing value - linked with the levels of Special Olympics activity in Norfolk and the ripple effect this has on impacting athlete and volunteer quality of life. Overall, it is clear that, for people with a disability, the benefits of being active, and subsequent wellbeing benefits, are significant. </a:t>
            </a:r>
            <a:endParaRPr lang="en-GB" sz="2000" dirty="0">
              <a:solidFill>
                <a:srgbClr val="013276"/>
              </a:solidFill>
              <a:latin typeface="Ubuntu" panose="020B0504030602030204" pitchFamily="34" charset="0"/>
            </a:endParaRPr>
          </a:p>
        </p:txBody>
      </p:sp>
    </p:spTree>
    <p:extLst>
      <p:ext uri="{BB962C8B-B14F-4D97-AF65-F5344CB8AC3E}">
        <p14:creationId xmlns:p14="http://schemas.microsoft.com/office/powerpoint/2010/main" val="24490145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id="{BB8D826D-B178-A944-AADD-F6D959A9902D}"/>
              </a:ext>
            </a:extLst>
          </p:cNvPr>
          <p:cNvSpPr txBox="1">
            <a:spLocks/>
          </p:cNvSpPr>
          <p:nvPr/>
        </p:nvSpPr>
        <p:spPr bwMode="auto">
          <a:xfrm>
            <a:off x="144379" y="675690"/>
            <a:ext cx="2823411" cy="97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a:solidFill>
                  <a:srgbClr val="013276"/>
                </a:solidFill>
                <a:latin typeface="Ubuntu Medium" panose="020B0504030602030204" pitchFamily="34" charset="0"/>
                <a:ea typeface="Ubuntu Medium" panose="020B0504030602030204" pitchFamily="34" charset="0"/>
                <a:cs typeface="Ubuntu Medium" panose="020B0504030602030204" pitchFamily="34" charset="0"/>
              </a:rPr>
              <a:t>About Social Value &amp; Wellbeing Value</a:t>
            </a:r>
          </a:p>
        </p:txBody>
      </p:sp>
      <p:sp>
        <p:nvSpPr>
          <p:cNvPr id="4" name="Title 9">
            <a:extLst>
              <a:ext uri="{FF2B5EF4-FFF2-40B4-BE49-F238E27FC236}">
                <a16:creationId xmlns:a16="http://schemas.microsoft.com/office/drawing/2014/main" id="{3BF665CD-0383-F946-A439-475822EF934A}"/>
              </a:ext>
            </a:extLst>
          </p:cNvPr>
          <p:cNvSpPr txBox="1">
            <a:spLocks/>
          </p:cNvSpPr>
          <p:nvPr/>
        </p:nvSpPr>
        <p:spPr bwMode="auto">
          <a:xfrm>
            <a:off x="3673642" y="370890"/>
            <a:ext cx="7090611" cy="4379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r"/>
            <a:r>
              <a:rPr lang="en-GB" sz="2000" dirty="0">
                <a:solidFill>
                  <a:schemeClr val="bg1"/>
                </a:solidFill>
                <a:latin typeface="Ubuntu" panose="020B0504030602030204" pitchFamily="34" charset="0"/>
              </a:rPr>
              <a:t>Social value of sport and physical activity for England estimates that sport and physical activity creates an annual social value of £107.2 billion, by relieving pressure on the NHS through the prevention of illness, reduced mental health service usage, fewer GP visits and less need for informal (unpaid) care.</a:t>
            </a:r>
          </a:p>
          <a:p>
            <a:pPr algn="r"/>
            <a:r>
              <a:rPr lang="en-GB" sz="2000" dirty="0">
                <a:solidFill>
                  <a:schemeClr val="bg1"/>
                </a:solidFill>
                <a:latin typeface="Ubuntu" panose="020B0504030602030204" pitchFamily="34" charset="0"/>
              </a:rPr>
              <a:t>In partnership with State of Life, Sheffield Hallam University and Manchester Metropolitan University, Sport England’s research measured two types of social value: the primary direct value to individuals through </a:t>
            </a:r>
            <a:r>
              <a:rPr lang="en-GB" sz="2000" b="1" dirty="0">
                <a:solidFill>
                  <a:schemeClr val="bg1"/>
                </a:solidFill>
                <a:latin typeface="Ubuntu" panose="020B0504030602030204" pitchFamily="34" charset="0"/>
              </a:rPr>
              <a:t>improved wellbeing</a:t>
            </a:r>
            <a:r>
              <a:rPr lang="en-GB" sz="2000" dirty="0">
                <a:solidFill>
                  <a:schemeClr val="bg1"/>
                </a:solidFill>
                <a:latin typeface="Ubuntu" panose="020B0504030602030204" pitchFamily="34" charset="0"/>
              </a:rPr>
              <a:t> (being happier and healthier); and the secondary wider value to society, such as savings made to the public purse.</a:t>
            </a:r>
          </a:p>
          <a:p>
            <a:pPr algn="r"/>
            <a:r>
              <a:rPr lang="en-GB" sz="2000" dirty="0">
                <a:solidFill>
                  <a:schemeClr val="bg1"/>
                </a:solidFill>
                <a:latin typeface="Ubuntu" panose="020B0504030602030204" pitchFamily="34" charset="0"/>
              </a:rPr>
              <a:t>Wellbeing value (WELLBY) is the monetary value that can be placed on happiness, health and life satisfaction. </a:t>
            </a:r>
            <a:r>
              <a:rPr lang="en-GB" sz="2000" b="1" dirty="0">
                <a:solidFill>
                  <a:schemeClr val="bg1"/>
                </a:solidFill>
                <a:latin typeface="Ubuntu" panose="020B0504030602030204" pitchFamily="34" charset="0"/>
              </a:rPr>
              <a:t>Active adults</a:t>
            </a:r>
            <a:r>
              <a:rPr lang="en-GB" sz="2000" dirty="0">
                <a:solidFill>
                  <a:schemeClr val="bg1"/>
                </a:solidFill>
                <a:latin typeface="Ubuntu" panose="020B0504030602030204" pitchFamily="34" charset="0"/>
              </a:rPr>
              <a:t>, who do more than 150 minutes of physical activity a week, enjoy the greatest wellbeing value – the equivalent of £2,500 per person a year, compared to inactive adults.</a:t>
            </a:r>
          </a:p>
          <a:p>
            <a:pPr algn="r"/>
            <a:r>
              <a:rPr lang="en-GB" sz="2000" dirty="0">
                <a:solidFill>
                  <a:schemeClr val="bg1"/>
                </a:solidFill>
                <a:latin typeface="Ubuntu" panose="020B0504030602030204" pitchFamily="34" charset="0"/>
              </a:rPr>
              <a:t>For more information see </a:t>
            </a:r>
            <a:r>
              <a:rPr lang="en-GB" sz="2000" b="1" u="sng" dirty="0">
                <a:solidFill>
                  <a:schemeClr val="bg1"/>
                </a:solidFill>
                <a:latin typeface="Ubuntu" panose="020B0504030602030204" pitchFamily="34" charset="0"/>
                <a:hlinkClick r:id="rId2">
                  <a:extLst>
                    <a:ext uri="{A12FA001-AC4F-418D-AE19-62706E023703}">
                      <ahyp:hlinkClr xmlns:ahyp="http://schemas.microsoft.com/office/drawing/2018/hyperlinkcolor" val="tx"/>
                    </a:ext>
                  </a:extLst>
                </a:hlinkClick>
              </a:rPr>
              <a:t>HERE</a:t>
            </a:r>
            <a:r>
              <a:rPr lang="en-GB" sz="2000" dirty="0">
                <a:solidFill>
                  <a:schemeClr val="bg1"/>
                </a:solidFill>
                <a:latin typeface="Ubuntu" panose="020B0504030602030204" pitchFamily="34" charset="0"/>
              </a:rPr>
              <a:t> and Appendix 1.</a:t>
            </a:r>
          </a:p>
        </p:txBody>
      </p:sp>
      <p:sp>
        <p:nvSpPr>
          <p:cNvPr id="5" name="Title 9">
            <a:extLst>
              <a:ext uri="{FF2B5EF4-FFF2-40B4-BE49-F238E27FC236}">
                <a16:creationId xmlns:a16="http://schemas.microsoft.com/office/drawing/2014/main" id="{55D2299E-C54E-F212-299E-BC96C797AE0A}"/>
              </a:ext>
            </a:extLst>
          </p:cNvPr>
          <p:cNvSpPr txBox="1">
            <a:spLocks/>
          </p:cNvSpPr>
          <p:nvPr/>
        </p:nvSpPr>
        <p:spPr bwMode="auto">
          <a:xfrm>
            <a:off x="144379" y="2823411"/>
            <a:ext cx="2823411" cy="383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i="1" dirty="0">
                <a:solidFill>
                  <a:srgbClr val="013276"/>
                </a:solidFill>
                <a:latin typeface="Ubuntu" panose="020B0504030602030204" pitchFamily="34" charset="0"/>
                <a:ea typeface="Ubuntu Medium" panose="020B0504030602030204" pitchFamily="34" charset="0"/>
                <a:cs typeface="Ubuntu Medium" panose="020B0504030602030204" pitchFamily="34" charset="0"/>
              </a:rPr>
              <a:t>Sport and physical activity creates </a:t>
            </a:r>
            <a:r>
              <a:rPr lang="en-US" altLang="en-US" sz="2400" b="1" i="1" dirty="0">
                <a:solidFill>
                  <a:srgbClr val="013276"/>
                </a:solidFill>
                <a:latin typeface="Ubuntu" panose="020B0504030602030204" pitchFamily="34" charset="0"/>
                <a:ea typeface="Ubuntu Medium" panose="020B0504030602030204" pitchFamily="34" charset="0"/>
                <a:cs typeface="Ubuntu Medium" panose="020B0504030602030204" pitchFamily="34" charset="0"/>
              </a:rPr>
              <a:t>annual savings of £10.5 billion </a:t>
            </a:r>
            <a:r>
              <a:rPr lang="en-US" altLang="en-US" sz="2400" i="1" dirty="0">
                <a:solidFill>
                  <a:srgbClr val="013276"/>
                </a:solidFill>
                <a:latin typeface="Ubuntu" panose="020B0504030602030204" pitchFamily="34" charset="0"/>
                <a:ea typeface="Ubuntu Medium" panose="020B0504030602030204" pitchFamily="34" charset="0"/>
                <a:cs typeface="Ubuntu Medium" panose="020B0504030602030204" pitchFamily="34" charset="0"/>
              </a:rPr>
              <a:t>for the NHS and social care, according to Sport England research published in October 2024.</a:t>
            </a:r>
          </a:p>
        </p:txBody>
      </p:sp>
    </p:spTree>
    <p:extLst>
      <p:ext uri="{BB962C8B-B14F-4D97-AF65-F5344CB8AC3E}">
        <p14:creationId xmlns:p14="http://schemas.microsoft.com/office/powerpoint/2010/main" val="18647917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9">
            <a:extLst>
              <a:ext uri="{FF2B5EF4-FFF2-40B4-BE49-F238E27FC236}">
                <a16:creationId xmlns:a16="http://schemas.microsoft.com/office/drawing/2014/main" id="{9D1E878B-A1A7-E64A-965F-CE461C17A948}"/>
              </a:ext>
            </a:extLst>
          </p:cNvPr>
          <p:cNvSpPr txBox="1">
            <a:spLocks/>
          </p:cNvSpPr>
          <p:nvPr/>
        </p:nvSpPr>
        <p:spPr bwMode="auto">
          <a:xfrm>
            <a:off x="3169179" y="241425"/>
            <a:ext cx="4027487"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000" dirty="0">
                <a:solidFill>
                  <a:schemeClr val="bg1"/>
                </a:solidFill>
                <a:latin typeface="Ubuntu Medium" panose="020B0504030602030204" pitchFamily="34" charset="0"/>
                <a:ea typeface="Ubuntu Medium" panose="020B0504030602030204" pitchFamily="34" charset="0"/>
                <a:cs typeface="Ubuntu Medium" panose="020B0504030602030204" pitchFamily="34" charset="0"/>
              </a:rPr>
              <a:t>Key </a:t>
            </a:r>
            <a:r>
              <a:rPr lang="en-US" altLang="en-US" sz="3000" dirty="0">
                <a:solidFill>
                  <a:srgbClr val="013276"/>
                </a:solidFill>
                <a:latin typeface="Ubuntu Medium" panose="020B0504030602030204" pitchFamily="34" charset="0"/>
                <a:ea typeface="Ubuntu Medium" panose="020B0504030602030204" pitchFamily="34" charset="0"/>
                <a:cs typeface="Ubuntu Medium" panose="020B0504030602030204" pitchFamily="34" charset="0"/>
              </a:rPr>
              <a:t>Findings</a:t>
            </a:r>
          </a:p>
        </p:txBody>
      </p:sp>
      <p:sp>
        <p:nvSpPr>
          <p:cNvPr id="5" name="Title 9">
            <a:extLst>
              <a:ext uri="{FF2B5EF4-FFF2-40B4-BE49-F238E27FC236}">
                <a16:creationId xmlns:a16="http://schemas.microsoft.com/office/drawing/2014/main" id="{E94EC8EF-BB71-084C-97A5-D74E2D21391B}"/>
              </a:ext>
            </a:extLst>
          </p:cNvPr>
          <p:cNvSpPr txBox="1">
            <a:spLocks/>
          </p:cNvSpPr>
          <p:nvPr/>
        </p:nvSpPr>
        <p:spPr bwMode="auto">
          <a:xfrm>
            <a:off x="4414651" y="1058508"/>
            <a:ext cx="7297451" cy="5300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r>
              <a:rPr lang="en-GB" sz="2400" dirty="0">
                <a:solidFill>
                  <a:srgbClr val="013276"/>
                </a:solidFill>
              </a:rPr>
              <a:t>Research conducted by Activity Alliance reveals that:</a:t>
            </a:r>
          </a:p>
          <a:p>
            <a:pPr marL="342900" lvl="0" indent="-342900">
              <a:buFont typeface="Arial" panose="020B0604020202020204" pitchFamily="34" charset="0"/>
              <a:buChar char="•"/>
            </a:pPr>
            <a:r>
              <a:rPr lang="en-GB" sz="2400" dirty="0">
                <a:solidFill>
                  <a:srgbClr val="013276"/>
                </a:solidFill>
              </a:rPr>
              <a:t>The wellbeing benefits of physical activity are at least </a:t>
            </a:r>
            <a:r>
              <a:rPr lang="en-GB" sz="2400" b="1" dirty="0">
                <a:solidFill>
                  <a:srgbClr val="013276"/>
                </a:solidFill>
              </a:rPr>
              <a:t>three times greater</a:t>
            </a:r>
            <a:r>
              <a:rPr lang="en-GB" sz="2400" dirty="0">
                <a:solidFill>
                  <a:srgbClr val="013276"/>
                </a:solidFill>
              </a:rPr>
              <a:t> for disabled people compared to non-disabled people</a:t>
            </a:r>
          </a:p>
          <a:p>
            <a:pPr marL="342900" lvl="0" indent="-342900">
              <a:buFont typeface="Arial" panose="020B0604020202020204" pitchFamily="34" charset="0"/>
              <a:buChar char="•"/>
            </a:pPr>
            <a:r>
              <a:rPr lang="en-GB" sz="2400" dirty="0">
                <a:solidFill>
                  <a:srgbClr val="013276"/>
                </a:solidFill>
              </a:rPr>
              <a:t>Regular volunteering enables participation opportunities and </a:t>
            </a:r>
            <a:r>
              <a:rPr lang="en-GB" sz="2400" b="1" dirty="0">
                <a:solidFill>
                  <a:srgbClr val="013276"/>
                </a:solidFill>
              </a:rPr>
              <a:t>significantly boosts the wellbeing of volunteers </a:t>
            </a:r>
            <a:r>
              <a:rPr lang="en-GB" sz="2400" dirty="0">
                <a:solidFill>
                  <a:srgbClr val="013276"/>
                </a:solidFill>
              </a:rPr>
              <a:t>contributing significant social value.</a:t>
            </a:r>
          </a:p>
          <a:p>
            <a:pPr marL="342900" lvl="0" indent="-342900">
              <a:buFont typeface="Arial" panose="020B0604020202020204" pitchFamily="34" charset="0"/>
              <a:buChar char="•"/>
            </a:pPr>
            <a:r>
              <a:rPr lang="en-GB" sz="2400" dirty="0">
                <a:solidFill>
                  <a:srgbClr val="013276"/>
                </a:solidFill>
              </a:rPr>
              <a:t>In England, the current physical activity levels of disabled people generate approximately </a:t>
            </a:r>
            <a:r>
              <a:rPr lang="en-GB" sz="2400" b="1" dirty="0">
                <a:solidFill>
                  <a:srgbClr val="013276"/>
                </a:solidFill>
              </a:rPr>
              <a:t>£35.9 billion</a:t>
            </a:r>
            <a:r>
              <a:rPr lang="en-GB" sz="2400" dirty="0">
                <a:solidFill>
                  <a:srgbClr val="013276"/>
                </a:solidFill>
              </a:rPr>
              <a:t> in social value</a:t>
            </a:r>
          </a:p>
          <a:p>
            <a:pPr marL="342900" lvl="0" indent="-342900">
              <a:buFont typeface="Arial" panose="020B0604020202020204" pitchFamily="34" charset="0"/>
              <a:buChar char="•"/>
            </a:pPr>
            <a:r>
              <a:rPr lang="en-GB" sz="2400" dirty="0">
                <a:solidFill>
                  <a:srgbClr val="013276"/>
                </a:solidFill>
              </a:rPr>
              <a:t>For Norfolk specifically, this estimated value is </a:t>
            </a:r>
            <a:r>
              <a:rPr lang="en-GB" sz="2400" b="1" dirty="0">
                <a:solidFill>
                  <a:srgbClr val="013276"/>
                </a:solidFill>
              </a:rPr>
              <a:t>£572 million</a:t>
            </a:r>
            <a:r>
              <a:rPr lang="en-GB" sz="2400" dirty="0">
                <a:solidFill>
                  <a:srgbClr val="013276"/>
                </a:solidFill>
              </a:rPr>
              <a:t> (based on Sport England's Adult Active Lives Survey)</a:t>
            </a:r>
          </a:p>
        </p:txBody>
      </p:sp>
      <p:pic>
        <p:nvPicPr>
          <p:cNvPr id="3" name="Graphic 2" descr="Research outline">
            <a:extLst>
              <a:ext uri="{FF2B5EF4-FFF2-40B4-BE49-F238E27FC236}">
                <a16:creationId xmlns:a16="http://schemas.microsoft.com/office/drawing/2014/main" id="{13FB1BF6-221C-7312-8833-F3B8430FDD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5701" y="2352261"/>
            <a:ext cx="2153478" cy="2153478"/>
          </a:xfrm>
          <a:prstGeom prst="rect">
            <a:avLst/>
          </a:prstGeom>
        </p:spPr>
      </p:pic>
    </p:spTree>
    <p:extLst>
      <p:ext uri="{BB962C8B-B14F-4D97-AF65-F5344CB8AC3E}">
        <p14:creationId xmlns:p14="http://schemas.microsoft.com/office/powerpoint/2010/main" val="673724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0DE21-9D0C-85BE-E25E-99FD4E959B9F}"/>
            </a:ext>
          </a:extLst>
        </p:cNvPr>
        <p:cNvGrpSpPr/>
        <p:nvPr/>
      </p:nvGrpSpPr>
      <p:grpSpPr>
        <a:xfrm>
          <a:off x="0" y="0"/>
          <a:ext cx="0" cy="0"/>
          <a:chOff x="0" y="0"/>
          <a:chExt cx="0" cy="0"/>
        </a:xfrm>
      </p:grpSpPr>
      <p:sp>
        <p:nvSpPr>
          <p:cNvPr id="2" name="Title 9">
            <a:extLst>
              <a:ext uri="{FF2B5EF4-FFF2-40B4-BE49-F238E27FC236}">
                <a16:creationId xmlns:a16="http://schemas.microsoft.com/office/drawing/2014/main" id="{DC1F719F-57C5-FC06-F773-FC5F4D8AE689}"/>
              </a:ext>
            </a:extLst>
          </p:cNvPr>
          <p:cNvSpPr txBox="1">
            <a:spLocks/>
          </p:cNvSpPr>
          <p:nvPr/>
        </p:nvSpPr>
        <p:spPr bwMode="auto">
          <a:xfrm>
            <a:off x="5348175" y="299790"/>
            <a:ext cx="6986498"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000" dirty="0">
                <a:solidFill>
                  <a:srgbClr val="013276"/>
                </a:solidFill>
                <a:latin typeface="Ubuntu Medium" panose="020B0504030602030204" pitchFamily="34" charset="0"/>
                <a:ea typeface="Ubuntu Medium" panose="020B0504030602030204" pitchFamily="34" charset="0"/>
                <a:cs typeface="Ubuntu Medium" panose="020B0504030602030204" pitchFamily="34" charset="0"/>
              </a:rPr>
              <a:t>Exceptional</a:t>
            </a:r>
            <a:r>
              <a:rPr lang="en-US" altLang="en-US" sz="3000" dirty="0">
                <a:solidFill>
                  <a:schemeClr val="bg1"/>
                </a:solidFill>
                <a:latin typeface="Ubuntu Medium" panose="020B0504030602030204" pitchFamily="34" charset="0"/>
                <a:ea typeface="Ubuntu Medium" panose="020B0504030602030204" pitchFamily="34" charset="0"/>
                <a:cs typeface="Ubuntu Medium" panose="020B0504030602030204" pitchFamily="34" charset="0"/>
              </a:rPr>
              <a:t> Return on Investment</a:t>
            </a:r>
            <a:endParaRPr lang="en-US" altLang="en-US" sz="3000" dirty="0">
              <a:solidFill>
                <a:srgbClr val="013276"/>
              </a:solidFill>
              <a:latin typeface="Ubuntu Medium" panose="020B0504030602030204" pitchFamily="34" charset="0"/>
              <a:ea typeface="Ubuntu Medium" panose="020B0504030602030204" pitchFamily="34" charset="0"/>
              <a:cs typeface="Ubuntu Medium" panose="020B0504030602030204" pitchFamily="34" charset="0"/>
            </a:endParaRPr>
          </a:p>
        </p:txBody>
      </p:sp>
      <p:sp>
        <p:nvSpPr>
          <p:cNvPr id="3" name="Title 9">
            <a:extLst>
              <a:ext uri="{FF2B5EF4-FFF2-40B4-BE49-F238E27FC236}">
                <a16:creationId xmlns:a16="http://schemas.microsoft.com/office/drawing/2014/main" id="{0DF1642D-1C2F-CDD3-7F19-6E8E0CEE8A33}"/>
              </a:ext>
            </a:extLst>
          </p:cNvPr>
          <p:cNvSpPr txBox="1">
            <a:spLocks/>
          </p:cNvSpPr>
          <p:nvPr/>
        </p:nvSpPr>
        <p:spPr bwMode="auto">
          <a:xfrm>
            <a:off x="466925" y="815727"/>
            <a:ext cx="7042830" cy="5416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r>
              <a:rPr lang="en-GB" sz="2100" dirty="0">
                <a:solidFill>
                  <a:srgbClr val="013276"/>
                </a:solidFill>
                <a:latin typeface="Ubuntu" panose="020B0504030602030204" pitchFamily="34" charset="0"/>
              </a:rPr>
              <a:t>The national average shows that £1 spent on community sport and physical activity generates over £4 for the English economy and society – see </a:t>
            </a:r>
            <a:r>
              <a:rPr lang="en-GB" sz="2100" b="1" u="sng" dirty="0">
                <a:solidFill>
                  <a:srgbClr val="013276"/>
                </a:solidFill>
                <a:latin typeface="Ubuntu" panose="020B0504030602030204" pitchFamily="34" charset="0"/>
                <a:hlinkClick r:id="rId2">
                  <a:extLst>
                    <a:ext uri="{A12FA001-AC4F-418D-AE19-62706E023703}">
                      <ahyp:hlinkClr xmlns:ahyp="http://schemas.microsoft.com/office/drawing/2018/hyperlinkcolor" val="tx"/>
                    </a:ext>
                  </a:extLst>
                </a:hlinkClick>
              </a:rPr>
              <a:t>here</a:t>
            </a:r>
            <a:r>
              <a:rPr lang="en-GB" sz="2100" dirty="0">
                <a:solidFill>
                  <a:srgbClr val="013276"/>
                </a:solidFill>
                <a:latin typeface="Ubuntu" panose="020B0504030602030204" pitchFamily="34" charset="0"/>
              </a:rPr>
              <a:t> for further information. </a:t>
            </a:r>
          </a:p>
          <a:p>
            <a:endParaRPr lang="en-GB" sz="2100" dirty="0">
              <a:solidFill>
                <a:srgbClr val="013276"/>
              </a:solidFill>
              <a:latin typeface="Ubuntu" panose="020B0504030602030204" pitchFamily="34" charset="0"/>
            </a:endParaRPr>
          </a:p>
          <a:p>
            <a:r>
              <a:rPr lang="en-GB" sz="2100" dirty="0">
                <a:solidFill>
                  <a:srgbClr val="013276"/>
                </a:solidFill>
                <a:latin typeface="Ubuntu" panose="020B0504030602030204" pitchFamily="34" charset="0"/>
              </a:rPr>
              <a:t>However, the Special Olympics Norfolk partnership demonstrates a remarkably higher return with regards to </a:t>
            </a:r>
            <a:r>
              <a:rPr lang="en-GB" sz="2100" b="1" dirty="0">
                <a:solidFill>
                  <a:srgbClr val="013276"/>
                </a:solidFill>
                <a:latin typeface="Ubuntu" panose="020B0504030602030204" pitchFamily="34" charset="0"/>
              </a:rPr>
              <a:t>wellbeing value</a:t>
            </a:r>
            <a:r>
              <a:rPr lang="en-GB" sz="2100" dirty="0">
                <a:solidFill>
                  <a:srgbClr val="013276"/>
                </a:solidFill>
                <a:latin typeface="Ubuntu" panose="020B0504030602030204" pitchFamily="34" charset="0"/>
              </a:rPr>
              <a:t>, estimating approximately </a:t>
            </a:r>
            <a:r>
              <a:rPr lang="en-GB" sz="2100" b="1" dirty="0">
                <a:solidFill>
                  <a:srgbClr val="013276"/>
                </a:solidFill>
                <a:latin typeface="Ubuntu" panose="020B0504030602030204" pitchFamily="34" charset="0"/>
              </a:rPr>
              <a:t>£45 in wellbeing value</a:t>
            </a:r>
            <a:r>
              <a:rPr lang="en-GB" sz="2100" dirty="0">
                <a:solidFill>
                  <a:srgbClr val="013276"/>
                </a:solidFill>
                <a:latin typeface="Ubuntu" panose="020B0504030602030204" pitchFamily="34" charset="0"/>
              </a:rPr>
              <a:t> for every £1 invested within the initial 1-year £10,000 project and subsequent rolling investment since surpassing the 1-year mark. This totals a wellbeing value return on investment of over £450,000. </a:t>
            </a:r>
          </a:p>
          <a:p>
            <a:r>
              <a:rPr lang="en-GB" sz="2100" dirty="0">
                <a:solidFill>
                  <a:srgbClr val="013276"/>
                </a:solidFill>
                <a:latin typeface="Ubuntu" panose="020B0504030602030204" pitchFamily="34" charset="0"/>
              </a:rPr>
              <a:t>This calculation is based on conservative estimates of activity levels, suggesting the actual return may be even higher, particularly in settings with moderate to high activity levels (such as swimming).</a:t>
            </a:r>
          </a:p>
        </p:txBody>
      </p:sp>
      <p:sp>
        <p:nvSpPr>
          <p:cNvPr id="4" name="Title 9">
            <a:extLst>
              <a:ext uri="{FF2B5EF4-FFF2-40B4-BE49-F238E27FC236}">
                <a16:creationId xmlns:a16="http://schemas.microsoft.com/office/drawing/2014/main" id="{32371A00-51E3-4347-6AD0-6743AEEA4F73}"/>
              </a:ext>
            </a:extLst>
          </p:cNvPr>
          <p:cNvSpPr txBox="1">
            <a:spLocks/>
          </p:cNvSpPr>
          <p:nvPr/>
        </p:nvSpPr>
        <p:spPr bwMode="auto">
          <a:xfrm>
            <a:off x="7837252" y="932459"/>
            <a:ext cx="3887823" cy="5416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r>
              <a:rPr lang="en-GB" sz="2300" dirty="0">
                <a:solidFill>
                  <a:schemeClr val="bg1"/>
                </a:solidFill>
                <a:latin typeface="Ubuntu" panose="020B0504030602030204" pitchFamily="34" charset="0"/>
              </a:rPr>
              <a:t>The calculation includes:</a:t>
            </a:r>
          </a:p>
          <a:p>
            <a:endParaRPr lang="en-GB" sz="2300" dirty="0">
              <a:solidFill>
                <a:schemeClr val="bg1"/>
              </a:solidFill>
              <a:latin typeface="Ubuntu" panose="020B0504030602030204" pitchFamily="34" charset="0"/>
            </a:endParaRPr>
          </a:p>
          <a:p>
            <a:pPr marL="342900" lvl="0" indent="-342900">
              <a:buFont typeface="Arial" panose="020B0604020202020204" pitchFamily="34" charset="0"/>
              <a:buChar char="•"/>
            </a:pPr>
            <a:r>
              <a:rPr lang="en-GB" sz="2300" dirty="0">
                <a:solidFill>
                  <a:schemeClr val="bg1"/>
                </a:solidFill>
                <a:latin typeface="Ubuntu" panose="020B0504030602030204" pitchFamily="34" charset="0"/>
              </a:rPr>
              <a:t>Values assigned to athletes and participants based on the </a:t>
            </a:r>
            <a:r>
              <a:rPr lang="en-GB" sz="2300" b="1" dirty="0">
                <a:solidFill>
                  <a:schemeClr val="bg1"/>
                </a:solidFill>
                <a:latin typeface="Ubuntu" panose="020B0504030602030204" pitchFamily="34" charset="0"/>
              </a:rPr>
              <a:t>frequency and intensity</a:t>
            </a:r>
            <a:r>
              <a:rPr lang="en-GB" sz="2300" dirty="0">
                <a:solidFill>
                  <a:schemeClr val="bg1"/>
                </a:solidFill>
                <a:latin typeface="Ubuntu" panose="020B0504030602030204" pitchFamily="34" charset="0"/>
              </a:rPr>
              <a:t> of their physical activity</a:t>
            </a:r>
          </a:p>
          <a:p>
            <a:pPr marL="342900" lvl="0" indent="-342900">
              <a:buFont typeface="Arial" panose="020B0604020202020204" pitchFamily="34" charset="0"/>
              <a:buChar char="•"/>
            </a:pPr>
            <a:r>
              <a:rPr lang="en-GB" sz="2300" dirty="0">
                <a:solidFill>
                  <a:schemeClr val="bg1"/>
                </a:solidFill>
                <a:latin typeface="Ubuntu" panose="020B0504030602030204" pitchFamily="34" charset="0"/>
              </a:rPr>
              <a:t>Values assigned to volunteers based on their </a:t>
            </a:r>
            <a:r>
              <a:rPr lang="en-GB" sz="2300" b="1" dirty="0">
                <a:solidFill>
                  <a:schemeClr val="bg1"/>
                </a:solidFill>
                <a:latin typeface="Ubuntu" panose="020B0504030602030204" pitchFamily="34" charset="0"/>
              </a:rPr>
              <a:t>frequency of attendance</a:t>
            </a:r>
            <a:endParaRPr lang="en-GB" sz="2300" dirty="0">
              <a:solidFill>
                <a:schemeClr val="bg1"/>
              </a:solidFill>
              <a:latin typeface="Ubuntu" panose="020B0504030602030204" pitchFamily="34" charset="0"/>
            </a:endParaRPr>
          </a:p>
          <a:p>
            <a:pPr marL="342900" lvl="0" indent="-342900">
              <a:buFont typeface="Arial" panose="020B0604020202020204" pitchFamily="34" charset="0"/>
              <a:buChar char="•"/>
            </a:pPr>
            <a:r>
              <a:rPr lang="en-GB" sz="2300" dirty="0">
                <a:solidFill>
                  <a:schemeClr val="bg1"/>
                </a:solidFill>
                <a:latin typeface="Ubuntu" panose="020B0504030602030204" pitchFamily="34" charset="0"/>
              </a:rPr>
              <a:t>Consideration of both </a:t>
            </a:r>
            <a:r>
              <a:rPr lang="en-GB" sz="2300" b="1" dirty="0">
                <a:solidFill>
                  <a:schemeClr val="bg1"/>
                </a:solidFill>
                <a:latin typeface="Ubuntu" panose="020B0504030602030204" pitchFamily="34" charset="0"/>
              </a:rPr>
              <a:t>direct</a:t>
            </a:r>
            <a:r>
              <a:rPr lang="en-GB" sz="2300" dirty="0">
                <a:solidFill>
                  <a:schemeClr val="bg1"/>
                </a:solidFill>
                <a:latin typeface="Ubuntu" panose="020B0504030602030204" pitchFamily="34" charset="0"/>
              </a:rPr>
              <a:t> participants and the </a:t>
            </a:r>
            <a:r>
              <a:rPr lang="en-GB" sz="2300" b="1" dirty="0">
                <a:solidFill>
                  <a:schemeClr val="bg1"/>
                </a:solidFill>
                <a:latin typeface="Ubuntu" panose="020B0504030602030204" pitchFamily="34" charset="0"/>
              </a:rPr>
              <a:t>ripple effect</a:t>
            </a:r>
            <a:r>
              <a:rPr lang="en-GB" sz="2300" dirty="0">
                <a:solidFill>
                  <a:schemeClr val="bg1"/>
                </a:solidFill>
                <a:latin typeface="Ubuntu" panose="020B0504030602030204" pitchFamily="34" charset="0"/>
              </a:rPr>
              <a:t> on families and communities</a:t>
            </a:r>
          </a:p>
        </p:txBody>
      </p:sp>
      <p:pic>
        <p:nvPicPr>
          <p:cNvPr id="6" name="Graphic 5" descr="Upward trend with solid fill">
            <a:extLst>
              <a:ext uri="{FF2B5EF4-FFF2-40B4-BE49-F238E27FC236}">
                <a16:creationId xmlns:a16="http://schemas.microsoft.com/office/drawing/2014/main" id="{A3C3E35D-D559-A4A4-C6E9-68285A30E1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0844" y="-68856"/>
            <a:ext cx="914400" cy="914400"/>
          </a:xfrm>
          <a:prstGeom prst="rect">
            <a:avLst/>
          </a:prstGeom>
        </p:spPr>
      </p:pic>
    </p:spTree>
    <p:extLst>
      <p:ext uri="{BB962C8B-B14F-4D97-AF65-F5344CB8AC3E}">
        <p14:creationId xmlns:p14="http://schemas.microsoft.com/office/powerpoint/2010/main" val="32470425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10000"/>
          </a:schemeClr>
        </a:solidFill>
        <a:effectLst/>
      </p:bgPr>
    </p:bg>
    <p:spTree>
      <p:nvGrpSpPr>
        <p:cNvPr id="1" name=""/>
        <p:cNvGrpSpPr/>
        <p:nvPr/>
      </p:nvGrpSpPr>
      <p:grpSpPr>
        <a:xfrm>
          <a:off x="0" y="0"/>
          <a:ext cx="0" cy="0"/>
          <a:chOff x="0" y="0"/>
          <a:chExt cx="0" cy="0"/>
        </a:xfrm>
      </p:grpSpPr>
      <p:sp>
        <p:nvSpPr>
          <p:cNvPr id="14" name="Title 9">
            <a:extLst>
              <a:ext uri="{FF2B5EF4-FFF2-40B4-BE49-F238E27FC236}">
                <a16:creationId xmlns:a16="http://schemas.microsoft.com/office/drawing/2014/main" id="{5E3626E6-A70B-204D-B018-20170FC9F8F8}"/>
              </a:ext>
            </a:extLst>
          </p:cNvPr>
          <p:cNvSpPr txBox="1">
            <a:spLocks/>
          </p:cNvSpPr>
          <p:nvPr/>
        </p:nvSpPr>
        <p:spPr bwMode="auto">
          <a:xfrm>
            <a:off x="6096000" y="1376172"/>
            <a:ext cx="4027488" cy="49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000" dirty="0">
                <a:solidFill>
                  <a:schemeClr val="bg1"/>
                </a:solidFill>
                <a:latin typeface="Ubuntu Medium" panose="020B0504030602030204" pitchFamily="34" charset="0"/>
                <a:ea typeface="Ubuntu Medium" panose="020B0504030602030204" pitchFamily="34" charset="0"/>
                <a:cs typeface="Ubuntu Medium" panose="020B0504030602030204" pitchFamily="34" charset="0"/>
              </a:rPr>
              <a:t>Implications</a:t>
            </a:r>
          </a:p>
        </p:txBody>
      </p:sp>
      <p:sp>
        <p:nvSpPr>
          <p:cNvPr id="15" name="Title 9">
            <a:extLst>
              <a:ext uri="{FF2B5EF4-FFF2-40B4-BE49-F238E27FC236}">
                <a16:creationId xmlns:a16="http://schemas.microsoft.com/office/drawing/2014/main" id="{66C3408C-EC1A-5B42-9484-75CF3CD7F71D}"/>
              </a:ext>
            </a:extLst>
          </p:cNvPr>
          <p:cNvSpPr txBox="1">
            <a:spLocks/>
          </p:cNvSpPr>
          <p:nvPr/>
        </p:nvSpPr>
        <p:spPr bwMode="auto">
          <a:xfrm>
            <a:off x="5914417" y="2042808"/>
            <a:ext cx="5233481" cy="3439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r>
              <a:rPr lang="en-GB" dirty="0">
                <a:solidFill>
                  <a:schemeClr val="bg1"/>
                </a:solidFill>
                <a:latin typeface="Ubuntu" panose="020B0504030602030204" pitchFamily="34" charset="0"/>
              </a:rPr>
              <a:t>The significant wellbeing value demonstrates that:</a:t>
            </a:r>
          </a:p>
          <a:p>
            <a:endParaRPr lang="en-GB" dirty="0">
              <a:solidFill>
                <a:schemeClr val="bg1"/>
              </a:solidFill>
              <a:latin typeface="Ubuntu" panose="020B0504030602030204" pitchFamily="34" charset="0"/>
            </a:endParaRPr>
          </a:p>
          <a:p>
            <a:pPr marL="285750" lvl="0" indent="-285750">
              <a:buFont typeface="Arial" panose="020B0604020202020204" pitchFamily="34" charset="0"/>
              <a:buChar char="•"/>
            </a:pPr>
            <a:r>
              <a:rPr lang="en-GB" dirty="0">
                <a:solidFill>
                  <a:schemeClr val="bg1"/>
                </a:solidFill>
                <a:latin typeface="Ubuntu" panose="020B0504030602030204" pitchFamily="34" charset="0"/>
              </a:rPr>
              <a:t>Increased investment in the partnership directly correlates to greater impact</a:t>
            </a:r>
          </a:p>
          <a:p>
            <a:pPr marL="285750" lvl="0" indent="-285750">
              <a:buFont typeface="Arial" panose="020B0604020202020204" pitchFamily="34" charset="0"/>
              <a:buChar char="•"/>
            </a:pPr>
            <a:r>
              <a:rPr lang="en-GB" dirty="0">
                <a:solidFill>
                  <a:schemeClr val="bg1"/>
                </a:solidFill>
                <a:latin typeface="Ubuntu" panose="020B0504030602030204" pitchFamily="34" charset="0"/>
              </a:rPr>
              <a:t>More investment enables the strengthening and growth of opportunities, benefiting more individuals</a:t>
            </a:r>
          </a:p>
          <a:p>
            <a:pPr marL="285750" lvl="0" indent="-285750">
              <a:buFont typeface="Arial" panose="020B0604020202020204" pitchFamily="34" charset="0"/>
              <a:buChar char="•"/>
            </a:pPr>
            <a:r>
              <a:rPr lang="en-GB" dirty="0">
                <a:solidFill>
                  <a:schemeClr val="bg1"/>
                </a:solidFill>
                <a:latin typeface="Ubuntu" panose="020B0504030602030204" pitchFamily="34" charset="0"/>
              </a:rPr>
              <a:t>Volunteers and family members of participants also experience wellbeing benefits</a:t>
            </a:r>
          </a:p>
          <a:p>
            <a:pPr marL="285750" lvl="0" indent="-285750">
              <a:buFont typeface="Arial" panose="020B0604020202020204" pitchFamily="34" charset="0"/>
              <a:buChar char="•"/>
            </a:pPr>
            <a:r>
              <a:rPr lang="en-GB" dirty="0">
                <a:solidFill>
                  <a:schemeClr val="bg1"/>
                </a:solidFill>
                <a:latin typeface="Ubuntu" panose="020B0504030602030204" pitchFamily="34" charset="0"/>
              </a:rPr>
              <a:t>The partnership's awareness-raising activities increase the likelihood of more organisations offering inclusive sporting opportunities</a:t>
            </a:r>
          </a:p>
        </p:txBody>
      </p:sp>
    </p:spTree>
    <p:extLst>
      <p:ext uri="{BB962C8B-B14F-4D97-AF65-F5344CB8AC3E}">
        <p14:creationId xmlns:p14="http://schemas.microsoft.com/office/powerpoint/2010/main" val="2080336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48F8AB4C-C122-5A43-A18C-F6E3E6767D37}"/>
              </a:ext>
            </a:extLst>
          </p:cNvPr>
          <p:cNvSpPr txBox="1">
            <a:spLocks/>
          </p:cNvSpPr>
          <p:nvPr/>
        </p:nvSpPr>
        <p:spPr bwMode="auto">
          <a:xfrm>
            <a:off x="798513" y="3072286"/>
            <a:ext cx="5559425" cy="7134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a:solidFill>
                  <a:schemeClr val="bg1"/>
                </a:solidFill>
                <a:latin typeface="Ubuntu Medium" panose="020B0504030602030204" pitchFamily="34" charset="0"/>
                <a:ea typeface="Ubuntu Medium" panose="020B0504030602030204" pitchFamily="34" charset="0"/>
                <a:cs typeface="Ubuntu Medium" panose="020B0504030602030204" pitchFamily="34" charset="0"/>
              </a:rPr>
              <a:t>Project Summary</a:t>
            </a:r>
          </a:p>
        </p:txBody>
      </p:sp>
    </p:spTree>
    <p:extLst>
      <p:ext uri="{BB962C8B-B14F-4D97-AF65-F5344CB8AC3E}">
        <p14:creationId xmlns:p14="http://schemas.microsoft.com/office/powerpoint/2010/main" val="7603740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id="{64ACA340-800C-9548-B6E3-23A7122F50D1}"/>
              </a:ext>
            </a:extLst>
          </p:cNvPr>
          <p:cNvSpPr txBox="1">
            <a:spLocks/>
          </p:cNvSpPr>
          <p:nvPr/>
        </p:nvSpPr>
        <p:spPr bwMode="auto">
          <a:xfrm>
            <a:off x="333097" y="1478606"/>
            <a:ext cx="5017115" cy="4649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r>
              <a:rPr lang="en-GB" sz="2400" dirty="0">
                <a:solidFill>
                  <a:srgbClr val="013276"/>
                </a:solidFill>
                <a:latin typeface="Ubuntu" panose="020B0504030602030204" pitchFamily="34" charset="0"/>
              </a:rPr>
              <a:t>While this monetary value is measured primarily through time and frequency of sport participation, this impact review overall highlights that the full impact extends to:</a:t>
            </a:r>
          </a:p>
          <a:p>
            <a:pPr marL="342900" lvl="0" indent="-342900">
              <a:buFont typeface="Arial" panose="020B0604020202020204" pitchFamily="34" charset="0"/>
              <a:buChar char="•"/>
            </a:pPr>
            <a:r>
              <a:rPr lang="en-GB" sz="2400" dirty="0">
                <a:solidFill>
                  <a:srgbClr val="013276"/>
                </a:solidFill>
                <a:latin typeface="Ubuntu" panose="020B0504030602030204" pitchFamily="34" charset="0"/>
              </a:rPr>
              <a:t>Improved </a:t>
            </a:r>
            <a:r>
              <a:rPr lang="en-GB" sz="2400" b="1" dirty="0">
                <a:solidFill>
                  <a:srgbClr val="013276"/>
                </a:solidFill>
                <a:latin typeface="Ubuntu" panose="020B0504030602030204" pitchFamily="34" charset="0"/>
              </a:rPr>
              <a:t>mental wellbeing</a:t>
            </a:r>
            <a:endParaRPr lang="en-GB" sz="2400" dirty="0">
              <a:solidFill>
                <a:srgbClr val="013276"/>
              </a:solidFill>
              <a:latin typeface="Ubuntu" panose="020B0504030602030204" pitchFamily="34" charset="0"/>
            </a:endParaRPr>
          </a:p>
          <a:p>
            <a:pPr marL="342900" lvl="0" indent="-342900">
              <a:buFont typeface="Arial" panose="020B0604020202020204" pitchFamily="34" charset="0"/>
              <a:buChar char="•"/>
            </a:pPr>
            <a:r>
              <a:rPr lang="en-GB" sz="2400" dirty="0">
                <a:solidFill>
                  <a:srgbClr val="013276"/>
                </a:solidFill>
                <a:latin typeface="Ubuntu" panose="020B0504030602030204" pitchFamily="34" charset="0"/>
              </a:rPr>
              <a:t>Enhanced access to </a:t>
            </a:r>
            <a:r>
              <a:rPr lang="en-GB" sz="2400" b="1" dirty="0">
                <a:solidFill>
                  <a:srgbClr val="013276"/>
                </a:solidFill>
                <a:latin typeface="Ubuntu" panose="020B0504030602030204" pitchFamily="34" charset="0"/>
              </a:rPr>
              <a:t>employment </a:t>
            </a:r>
            <a:r>
              <a:rPr lang="en-GB" sz="2400" dirty="0">
                <a:solidFill>
                  <a:srgbClr val="013276"/>
                </a:solidFill>
                <a:latin typeface="Ubuntu" panose="020B0504030602030204" pitchFamily="34" charset="0"/>
              </a:rPr>
              <a:t>and</a:t>
            </a:r>
            <a:r>
              <a:rPr lang="en-GB" sz="2400" b="1" dirty="0">
                <a:solidFill>
                  <a:srgbClr val="013276"/>
                </a:solidFill>
                <a:latin typeface="Ubuntu" panose="020B0504030602030204" pitchFamily="34" charset="0"/>
              </a:rPr>
              <a:t> further learning/ development opportunities </a:t>
            </a:r>
            <a:endParaRPr lang="en-GB" sz="2400" dirty="0">
              <a:solidFill>
                <a:srgbClr val="013276"/>
              </a:solidFill>
              <a:latin typeface="Ubuntu" panose="020B0504030602030204" pitchFamily="34" charset="0"/>
            </a:endParaRPr>
          </a:p>
          <a:p>
            <a:pPr marL="342900" lvl="0" indent="-342900">
              <a:buFont typeface="Arial" panose="020B0604020202020204" pitchFamily="34" charset="0"/>
              <a:buChar char="•"/>
            </a:pPr>
            <a:r>
              <a:rPr lang="en-GB" sz="2400" dirty="0">
                <a:solidFill>
                  <a:srgbClr val="013276"/>
                </a:solidFill>
                <a:latin typeface="Ubuntu" panose="020B0504030602030204" pitchFamily="34" charset="0"/>
              </a:rPr>
              <a:t>Increased </a:t>
            </a:r>
            <a:r>
              <a:rPr lang="en-GB" sz="2400" b="1" dirty="0">
                <a:solidFill>
                  <a:srgbClr val="013276"/>
                </a:solidFill>
                <a:latin typeface="Ubuntu" panose="020B0504030602030204" pitchFamily="34" charset="0"/>
              </a:rPr>
              <a:t>social connectivity</a:t>
            </a:r>
            <a:endParaRPr lang="en-GB" sz="2400" dirty="0">
              <a:solidFill>
                <a:srgbClr val="013276"/>
              </a:solidFill>
              <a:latin typeface="Ubuntu" panose="020B0504030602030204" pitchFamily="34" charset="0"/>
            </a:endParaRPr>
          </a:p>
          <a:p>
            <a:pPr marL="342900" lvl="0" indent="-342900">
              <a:buFont typeface="Arial" panose="020B0604020202020204" pitchFamily="34" charset="0"/>
              <a:buChar char="•"/>
            </a:pPr>
            <a:r>
              <a:rPr lang="en-GB" sz="2400" dirty="0">
                <a:solidFill>
                  <a:srgbClr val="013276"/>
                </a:solidFill>
                <a:latin typeface="Ubuntu" panose="020B0504030602030204" pitchFamily="34" charset="0"/>
              </a:rPr>
              <a:t>Greater </a:t>
            </a:r>
            <a:r>
              <a:rPr lang="en-GB" sz="2400" b="1" dirty="0">
                <a:solidFill>
                  <a:srgbClr val="013276"/>
                </a:solidFill>
                <a:latin typeface="Ubuntu" panose="020B0504030602030204" pitchFamily="34" charset="0"/>
              </a:rPr>
              <a:t>independence and confidence</a:t>
            </a:r>
            <a:endParaRPr lang="en-GB" sz="2400" dirty="0">
              <a:solidFill>
                <a:srgbClr val="013276"/>
              </a:solidFill>
              <a:latin typeface="Ubuntu" panose="020B0504030602030204" pitchFamily="34" charset="0"/>
            </a:endParaRPr>
          </a:p>
        </p:txBody>
      </p:sp>
      <p:sp>
        <p:nvSpPr>
          <p:cNvPr id="4" name="Title 9">
            <a:extLst>
              <a:ext uri="{FF2B5EF4-FFF2-40B4-BE49-F238E27FC236}">
                <a16:creationId xmlns:a16="http://schemas.microsoft.com/office/drawing/2014/main" id="{27D8A8D7-0F27-518D-9FE6-D7408ECEA588}"/>
              </a:ext>
            </a:extLst>
          </p:cNvPr>
          <p:cNvSpPr txBox="1">
            <a:spLocks/>
          </p:cNvSpPr>
          <p:nvPr/>
        </p:nvSpPr>
        <p:spPr bwMode="auto">
          <a:xfrm>
            <a:off x="333097" y="423876"/>
            <a:ext cx="5868919" cy="611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dirty="0">
                <a:solidFill>
                  <a:srgbClr val="013276"/>
                </a:solidFill>
                <a:latin typeface="Ubuntu Medium" panose="020B0504030602030204" pitchFamily="34" charset="0"/>
                <a:ea typeface="Ubuntu Medium" panose="020B0504030602030204" pitchFamily="34" charset="0"/>
                <a:cs typeface="Ubuntu Medium" panose="020B0504030602030204" pitchFamily="34" charset="0"/>
              </a:rPr>
              <a:t>Beyond Financial Metrics</a:t>
            </a:r>
          </a:p>
        </p:txBody>
      </p:sp>
      <p:pic>
        <p:nvPicPr>
          <p:cNvPr id="5" name="Graphic 4" descr="Teacher with solid fill">
            <a:extLst>
              <a:ext uri="{FF2B5EF4-FFF2-40B4-BE49-F238E27FC236}">
                <a16:creationId xmlns:a16="http://schemas.microsoft.com/office/drawing/2014/main" id="{5AFE42D7-34E6-EB59-C855-7E8976B289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07712" y="4112477"/>
            <a:ext cx="1493193" cy="1493193"/>
          </a:xfrm>
          <a:prstGeom prst="rect">
            <a:avLst/>
          </a:prstGeom>
        </p:spPr>
      </p:pic>
      <p:pic>
        <p:nvPicPr>
          <p:cNvPr id="7" name="Graphic 6" descr="Online Network outline">
            <a:extLst>
              <a:ext uri="{FF2B5EF4-FFF2-40B4-BE49-F238E27FC236}">
                <a16:creationId xmlns:a16="http://schemas.microsoft.com/office/drawing/2014/main" id="{E5F8B196-4EF6-DA30-16BE-5A3569821D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92436" y="1611109"/>
            <a:ext cx="1555303" cy="1555303"/>
          </a:xfrm>
          <a:prstGeom prst="rect">
            <a:avLst/>
          </a:prstGeom>
        </p:spPr>
      </p:pic>
      <p:pic>
        <p:nvPicPr>
          <p:cNvPr id="9" name="Graphic 8" descr="Idea outline">
            <a:extLst>
              <a:ext uri="{FF2B5EF4-FFF2-40B4-BE49-F238E27FC236}">
                <a16:creationId xmlns:a16="http://schemas.microsoft.com/office/drawing/2014/main" id="{1EC401B3-93F9-1D3E-CC79-B9BB32CCD44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90324" y="3681544"/>
            <a:ext cx="1677276" cy="1677276"/>
          </a:xfrm>
          <a:prstGeom prst="rect">
            <a:avLst/>
          </a:prstGeom>
        </p:spPr>
      </p:pic>
      <p:pic>
        <p:nvPicPr>
          <p:cNvPr id="11" name="Graphic 10" descr="Meditation with solid fill">
            <a:extLst>
              <a:ext uri="{FF2B5EF4-FFF2-40B4-BE49-F238E27FC236}">
                <a16:creationId xmlns:a16="http://schemas.microsoft.com/office/drawing/2014/main" id="{8A6179D6-6808-BF7B-D3CF-0CB616B4563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18807" y="1478606"/>
            <a:ext cx="1820310" cy="1820310"/>
          </a:xfrm>
          <a:prstGeom prst="rect">
            <a:avLst/>
          </a:prstGeom>
        </p:spPr>
      </p:pic>
    </p:spTree>
    <p:extLst>
      <p:ext uri="{BB962C8B-B14F-4D97-AF65-F5344CB8AC3E}">
        <p14:creationId xmlns:p14="http://schemas.microsoft.com/office/powerpoint/2010/main" val="493038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1ADD5-9E68-8099-94C3-188A4B37FEF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8F9983B-742E-517E-A0A4-354A3919B6F8}"/>
              </a:ext>
            </a:extLst>
          </p:cNvPr>
          <p:cNvSpPr/>
          <p:nvPr/>
        </p:nvSpPr>
        <p:spPr>
          <a:xfrm>
            <a:off x="1987826" y="0"/>
            <a:ext cx="1020417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9">
            <a:extLst>
              <a:ext uri="{FF2B5EF4-FFF2-40B4-BE49-F238E27FC236}">
                <a16:creationId xmlns:a16="http://schemas.microsoft.com/office/drawing/2014/main" id="{AD7AA622-B2EC-724C-BF8A-CB13EEB8E84F}"/>
              </a:ext>
            </a:extLst>
          </p:cNvPr>
          <p:cNvSpPr txBox="1">
            <a:spLocks/>
          </p:cNvSpPr>
          <p:nvPr/>
        </p:nvSpPr>
        <p:spPr bwMode="auto">
          <a:xfrm>
            <a:off x="5862632" y="269144"/>
            <a:ext cx="4674770" cy="49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dirty="0">
                <a:solidFill>
                  <a:srgbClr val="013276"/>
                </a:solidFill>
                <a:latin typeface="Ubuntu Medium" panose="020B0504030602030204" pitchFamily="34" charset="0"/>
                <a:ea typeface="Ubuntu Medium" panose="020B0504030602030204" pitchFamily="34" charset="0"/>
                <a:cs typeface="Ubuntu Medium" panose="020B0504030602030204" pitchFamily="34" charset="0"/>
              </a:rPr>
              <a:t>What does this mean?</a:t>
            </a:r>
          </a:p>
        </p:txBody>
      </p:sp>
      <p:sp>
        <p:nvSpPr>
          <p:cNvPr id="7" name="Title 9">
            <a:extLst>
              <a:ext uri="{FF2B5EF4-FFF2-40B4-BE49-F238E27FC236}">
                <a16:creationId xmlns:a16="http://schemas.microsoft.com/office/drawing/2014/main" id="{838A225D-CA07-DC9A-8E8A-B29272CE64FA}"/>
              </a:ext>
            </a:extLst>
          </p:cNvPr>
          <p:cNvSpPr txBox="1">
            <a:spLocks/>
          </p:cNvSpPr>
          <p:nvPr/>
        </p:nvSpPr>
        <p:spPr bwMode="auto">
          <a:xfrm>
            <a:off x="389106" y="1033671"/>
            <a:ext cx="11608344" cy="515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r>
              <a:rPr lang="en-GB" sz="2000" dirty="0">
                <a:solidFill>
                  <a:srgbClr val="013276"/>
                </a:solidFill>
                <a:latin typeface="Ubuntu" panose="020B0504030602030204" pitchFamily="34" charset="0"/>
              </a:rPr>
              <a:t>Through the provision of local inclusive sport and activity in Norfolk through this partnership, individuals with an intellectual or learning disability are </a:t>
            </a:r>
            <a:r>
              <a:rPr lang="en-GB" sz="2000" b="1" dirty="0">
                <a:solidFill>
                  <a:srgbClr val="013276"/>
                </a:solidFill>
                <a:latin typeface="Ubuntu" panose="020B0504030602030204" pitchFamily="34" charset="0"/>
              </a:rPr>
              <a:t>increasingly likely to be able to access meaningful and inclusive sport </a:t>
            </a:r>
            <a:r>
              <a:rPr lang="en-GB" sz="2000" dirty="0">
                <a:solidFill>
                  <a:srgbClr val="013276"/>
                </a:solidFill>
                <a:latin typeface="Ubuntu" panose="020B0504030602030204" pitchFamily="34" charset="0"/>
              </a:rPr>
              <a:t>and physical activity, more often, and to a greater scale which </a:t>
            </a:r>
            <a:r>
              <a:rPr lang="en-GB" sz="2000" b="1" dirty="0">
                <a:solidFill>
                  <a:srgbClr val="013276"/>
                </a:solidFill>
                <a:latin typeface="Ubuntu" panose="020B0504030602030204" pitchFamily="34" charset="0"/>
              </a:rPr>
              <a:t>improves their wellbeing</a:t>
            </a:r>
            <a:r>
              <a:rPr lang="en-GB" sz="2000" dirty="0">
                <a:solidFill>
                  <a:srgbClr val="013276"/>
                </a:solidFill>
                <a:latin typeface="Ubuntu" panose="020B0504030602030204" pitchFamily="34" charset="0"/>
              </a:rPr>
              <a:t>.</a:t>
            </a:r>
          </a:p>
          <a:p>
            <a:r>
              <a:rPr lang="en-GB" sz="600" dirty="0">
                <a:solidFill>
                  <a:schemeClr val="bg1"/>
                </a:solidFill>
                <a:latin typeface="Ubuntu" panose="020B0504030602030204" pitchFamily="34" charset="0"/>
              </a:rPr>
              <a:t>s</a:t>
            </a:r>
          </a:p>
          <a:p>
            <a:r>
              <a:rPr lang="en-GB" sz="2000" dirty="0">
                <a:solidFill>
                  <a:srgbClr val="013276"/>
                </a:solidFill>
                <a:latin typeface="Ubuntu" panose="020B0504030602030204" pitchFamily="34" charset="0"/>
              </a:rPr>
              <a:t>The more investment in this partnership, the more opportunities can be strengthened and grown, meaning that more individuals will feel real impact of this value. This is equally the case for volunteers, and for family members of participants and athletes, who are statistically often involved in regular volunteering activity in Special Olympics GB. Additionally, with the partnership increasing awareness and reach, the likelihood of more organisations offering inclusive sporting opportunities is increased, leading to again more participation. </a:t>
            </a:r>
          </a:p>
          <a:p>
            <a:r>
              <a:rPr lang="en-GB" sz="800" dirty="0">
                <a:solidFill>
                  <a:schemeClr val="bg1"/>
                </a:solidFill>
                <a:latin typeface="Ubuntu" panose="020B0504030602030204" pitchFamily="34" charset="0"/>
              </a:rPr>
              <a:t>s</a:t>
            </a:r>
            <a:endParaRPr lang="en-GB" sz="2000" dirty="0">
              <a:solidFill>
                <a:srgbClr val="013276"/>
              </a:solidFill>
              <a:latin typeface="Ubuntu" panose="020B0504030602030204" pitchFamily="34" charset="0"/>
            </a:endParaRPr>
          </a:p>
          <a:p>
            <a:pPr algn="ctr"/>
            <a:r>
              <a:rPr lang="en-GB" sz="2400" dirty="0">
                <a:solidFill>
                  <a:srgbClr val="013276"/>
                </a:solidFill>
                <a:latin typeface="Ubuntu" panose="020B0504030602030204" pitchFamily="34" charset="0"/>
              </a:rPr>
              <a:t>Therefore, in summary, </a:t>
            </a:r>
            <a:r>
              <a:rPr lang="en-GB" sz="2400" b="1" dirty="0">
                <a:solidFill>
                  <a:srgbClr val="013276"/>
                </a:solidFill>
                <a:latin typeface="Ubuntu" panose="020B0504030602030204" pitchFamily="34" charset="0"/>
              </a:rPr>
              <a:t>increased investment = increased wellbeing impact</a:t>
            </a:r>
            <a:r>
              <a:rPr lang="en-GB" sz="2400" dirty="0">
                <a:solidFill>
                  <a:srgbClr val="013276"/>
                </a:solidFill>
                <a:latin typeface="Ubuntu" panose="020B0504030602030204" pitchFamily="34" charset="0"/>
              </a:rPr>
              <a:t>.</a:t>
            </a:r>
          </a:p>
          <a:p>
            <a:pPr algn="ctr"/>
            <a:r>
              <a:rPr lang="en-GB" sz="800" dirty="0">
                <a:solidFill>
                  <a:schemeClr val="bg1"/>
                </a:solidFill>
                <a:latin typeface="Ubuntu" panose="020B0504030602030204" pitchFamily="34" charset="0"/>
              </a:rPr>
              <a:t>s</a:t>
            </a:r>
            <a:endParaRPr lang="en-GB" sz="2400" dirty="0">
              <a:solidFill>
                <a:srgbClr val="013276"/>
              </a:solidFill>
              <a:latin typeface="Ubuntu" panose="020B0504030602030204" pitchFamily="34" charset="0"/>
            </a:endParaRPr>
          </a:p>
          <a:p>
            <a:r>
              <a:rPr lang="en-GB" sz="2000" dirty="0">
                <a:solidFill>
                  <a:srgbClr val="013276"/>
                </a:solidFill>
                <a:latin typeface="Ubuntu" panose="020B0504030602030204" pitchFamily="34" charset="0"/>
              </a:rPr>
              <a:t>This testifies to the profound impact of sport and physical activity on our overall quality of life. While the analysis cannot unpack all the ways sport and physical activity improves wellbeing, this value likely captures the sheer enjoyment of being active, benefits to physical and mental health, and knock-on impacts for other aspects of life such as relationships, social connection, and work.</a:t>
            </a:r>
          </a:p>
        </p:txBody>
      </p:sp>
    </p:spTree>
    <p:extLst>
      <p:ext uri="{BB962C8B-B14F-4D97-AF65-F5344CB8AC3E}">
        <p14:creationId xmlns:p14="http://schemas.microsoft.com/office/powerpoint/2010/main" val="1587498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1B16E-229C-D3F8-1D00-C75E93E886B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DE37109-72D6-3588-17DA-20C0D255A108}"/>
              </a:ext>
            </a:extLst>
          </p:cNvPr>
          <p:cNvSpPr/>
          <p:nvPr/>
        </p:nvSpPr>
        <p:spPr>
          <a:xfrm>
            <a:off x="1987826" y="0"/>
            <a:ext cx="1020417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9">
            <a:extLst>
              <a:ext uri="{FF2B5EF4-FFF2-40B4-BE49-F238E27FC236}">
                <a16:creationId xmlns:a16="http://schemas.microsoft.com/office/drawing/2014/main" id="{9A23FACF-8180-0AAC-44D6-D917F381506E}"/>
              </a:ext>
            </a:extLst>
          </p:cNvPr>
          <p:cNvSpPr txBox="1">
            <a:spLocks/>
          </p:cNvSpPr>
          <p:nvPr/>
        </p:nvSpPr>
        <p:spPr bwMode="auto">
          <a:xfrm>
            <a:off x="2161896" y="410484"/>
            <a:ext cx="8756039" cy="49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000" dirty="0">
                <a:solidFill>
                  <a:srgbClr val="013276"/>
                </a:solidFill>
                <a:latin typeface="Ubuntu Medium" panose="020B0504030602030204" pitchFamily="34" charset="0"/>
                <a:ea typeface="Ubuntu Medium" panose="020B0504030602030204" pitchFamily="34" charset="0"/>
                <a:cs typeface="Ubuntu Medium" panose="020B0504030602030204" pitchFamily="34" charset="0"/>
              </a:rPr>
              <a:t>What does this mean – Visual Representation</a:t>
            </a:r>
          </a:p>
        </p:txBody>
      </p:sp>
      <p:pic>
        <p:nvPicPr>
          <p:cNvPr id="4" name="Picture 3">
            <a:extLst>
              <a:ext uri="{FF2B5EF4-FFF2-40B4-BE49-F238E27FC236}">
                <a16:creationId xmlns:a16="http://schemas.microsoft.com/office/drawing/2014/main" id="{872F6AF3-7280-7BC8-A6E2-EB9E5748D2A5}"/>
              </a:ext>
            </a:extLst>
          </p:cNvPr>
          <p:cNvPicPr>
            <a:picLocks noChangeAspect="1"/>
          </p:cNvPicPr>
          <p:nvPr/>
        </p:nvPicPr>
        <p:blipFill>
          <a:blip r:embed="rId2"/>
          <a:stretch>
            <a:fillRect/>
          </a:stretch>
        </p:blipFill>
        <p:spPr>
          <a:xfrm>
            <a:off x="2161896" y="1005383"/>
            <a:ext cx="8362950" cy="5753100"/>
          </a:xfrm>
          <a:prstGeom prst="rect">
            <a:avLst/>
          </a:prstGeom>
        </p:spPr>
      </p:pic>
    </p:spTree>
    <p:extLst>
      <p:ext uri="{BB962C8B-B14F-4D97-AF65-F5344CB8AC3E}">
        <p14:creationId xmlns:p14="http://schemas.microsoft.com/office/powerpoint/2010/main" val="39985371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4098F-1615-9B41-AF1F-C4288F4DD17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076540C-68F3-3DA7-3184-0481FCFC266F}"/>
              </a:ext>
            </a:extLst>
          </p:cNvPr>
          <p:cNvSpPr/>
          <p:nvPr/>
        </p:nvSpPr>
        <p:spPr>
          <a:xfrm>
            <a:off x="1987826" y="0"/>
            <a:ext cx="1020417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9">
            <a:extLst>
              <a:ext uri="{FF2B5EF4-FFF2-40B4-BE49-F238E27FC236}">
                <a16:creationId xmlns:a16="http://schemas.microsoft.com/office/drawing/2014/main" id="{C6C630BB-D9E3-12B4-9E6B-C79A726D254D}"/>
              </a:ext>
            </a:extLst>
          </p:cNvPr>
          <p:cNvSpPr txBox="1">
            <a:spLocks/>
          </p:cNvSpPr>
          <p:nvPr/>
        </p:nvSpPr>
        <p:spPr bwMode="auto">
          <a:xfrm>
            <a:off x="2161896" y="410484"/>
            <a:ext cx="8756039" cy="49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000" dirty="0">
                <a:solidFill>
                  <a:srgbClr val="013276"/>
                </a:solidFill>
                <a:latin typeface="Ubuntu Medium" panose="020B0504030602030204" pitchFamily="34" charset="0"/>
                <a:ea typeface="Ubuntu Medium" panose="020B0504030602030204" pitchFamily="34" charset="0"/>
                <a:cs typeface="Ubuntu Medium" panose="020B0504030602030204" pitchFamily="34" charset="0"/>
              </a:rPr>
              <a:t>What does this mean – Visual Representation</a:t>
            </a:r>
          </a:p>
        </p:txBody>
      </p:sp>
      <p:pic>
        <p:nvPicPr>
          <p:cNvPr id="3" name="Picture 2" descr="A table with text and numbers&#10;&#10;AI-generated content may be incorrect.">
            <a:extLst>
              <a:ext uri="{FF2B5EF4-FFF2-40B4-BE49-F238E27FC236}">
                <a16:creationId xmlns:a16="http://schemas.microsoft.com/office/drawing/2014/main" id="{FA30A492-5DE6-4C15-29B8-F844A0538F2C}"/>
              </a:ext>
            </a:extLst>
          </p:cNvPr>
          <p:cNvPicPr>
            <a:picLocks noChangeAspect="1"/>
          </p:cNvPicPr>
          <p:nvPr/>
        </p:nvPicPr>
        <p:blipFill>
          <a:blip r:embed="rId2"/>
          <a:stretch>
            <a:fillRect/>
          </a:stretch>
        </p:blipFill>
        <p:spPr>
          <a:xfrm>
            <a:off x="244382" y="1097690"/>
            <a:ext cx="6176264" cy="3784791"/>
          </a:xfrm>
          <a:prstGeom prst="rect">
            <a:avLst/>
          </a:prstGeom>
        </p:spPr>
      </p:pic>
      <p:pic>
        <p:nvPicPr>
          <p:cNvPr id="5" name="Picture 4" descr="A diagram of people with blue circles and white text&#10;&#10;AI-generated content may be incorrect.">
            <a:extLst>
              <a:ext uri="{FF2B5EF4-FFF2-40B4-BE49-F238E27FC236}">
                <a16:creationId xmlns:a16="http://schemas.microsoft.com/office/drawing/2014/main" id="{7F91D6FB-C5A8-32B5-0B07-62F59418F371}"/>
              </a:ext>
            </a:extLst>
          </p:cNvPr>
          <p:cNvPicPr>
            <a:picLocks noChangeAspect="1"/>
          </p:cNvPicPr>
          <p:nvPr/>
        </p:nvPicPr>
        <p:blipFill>
          <a:blip r:embed="rId3"/>
          <a:stretch>
            <a:fillRect/>
          </a:stretch>
        </p:blipFill>
        <p:spPr>
          <a:xfrm>
            <a:off x="7683022" y="1174765"/>
            <a:ext cx="3234913" cy="2490590"/>
          </a:xfrm>
          <a:prstGeom prst="rect">
            <a:avLst/>
          </a:prstGeom>
          <a:ln>
            <a:solidFill>
              <a:schemeClr val="tx1"/>
            </a:solidFill>
          </a:ln>
        </p:spPr>
      </p:pic>
      <p:pic>
        <p:nvPicPr>
          <p:cNvPr id="8" name="Picture 7">
            <a:extLst>
              <a:ext uri="{FF2B5EF4-FFF2-40B4-BE49-F238E27FC236}">
                <a16:creationId xmlns:a16="http://schemas.microsoft.com/office/drawing/2014/main" id="{519FF561-1B58-2481-C626-7E239D94F7E6}"/>
              </a:ext>
            </a:extLst>
          </p:cNvPr>
          <p:cNvPicPr>
            <a:picLocks noChangeAspect="1"/>
          </p:cNvPicPr>
          <p:nvPr/>
        </p:nvPicPr>
        <p:blipFill>
          <a:blip r:embed="rId4"/>
          <a:stretch>
            <a:fillRect/>
          </a:stretch>
        </p:blipFill>
        <p:spPr>
          <a:xfrm>
            <a:off x="6420647" y="4040037"/>
            <a:ext cx="5677268" cy="2536213"/>
          </a:xfrm>
          <a:prstGeom prst="rect">
            <a:avLst/>
          </a:prstGeom>
        </p:spPr>
      </p:pic>
    </p:spTree>
    <p:extLst>
      <p:ext uri="{BB962C8B-B14F-4D97-AF65-F5344CB8AC3E}">
        <p14:creationId xmlns:p14="http://schemas.microsoft.com/office/powerpoint/2010/main" val="924822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8D19F-AE66-1850-53AE-B9F28C99262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C3D3D87-DDF3-D42E-DB07-7EE74FC1C300}"/>
              </a:ext>
            </a:extLst>
          </p:cNvPr>
          <p:cNvSpPr/>
          <p:nvPr/>
        </p:nvSpPr>
        <p:spPr>
          <a:xfrm>
            <a:off x="1987826" y="0"/>
            <a:ext cx="1020417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9">
            <a:extLst>
              <a:ext uri="{FF2B5EF4-FFF2-40B4-BE49-F238E27FC236}">
                <a16:creationId xmlns:a16="http://schemas.microsoft.com/office/drawing/2014/main" id="{8D1C3B70-449D-5032-A618-AF6677355251}"/>
              </a:ext>
            </a:extLst>
          </p:cNvPr>
          <p:cNvSpPr txBox="1">
            <a:spLocks/>
          </p:cNvSpPr>
          <p:nvPr/>
        </p:nvSpPr>
        <p:spPr bwMode="auto">
          <a:xfrm>
            <a:off x="2161896" y="410484"/>
            <a:ext cx="8756039" cy="49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000" dirty="0">
                <a:solidFill>
                  <a:srgbClr val="013276"/>
                </a:solidFill>
                <a:latin typeface="Ubuntu Medium" panose="020B0504030602030204" pitchFamily="34" charset="0"/>
                <a:ea typeface="Ubuntu Medium" panose="020B0504030602030204" pitchFamily="34" charset="0"/>
                <a:cs typeface="Ubuntu Medium" panose="020B0504030602030204" pitchFamily="34" charset="0"/>
              </a:rPr>
              <a:t>Statistics &amp; Successes</a:t>
            </a:r>
          </a:p>
        </p:txBody>
      </p:sp>
      <p:pic>
        <p:nvPicPr>
          <p:cNvPr id="7" name="Picture 6">
            <a:extLst>
              <a:ext uri="{FF2B5EF4-FFF2-40B4-BE49-F238E27FC236}">
                <a16:creationId xmlns:a16="http://schemas.microsoft.com/office/drawing/2014/main" id="{78FD624F-9C99-2F5E-014C-71D8AF56C9CE}"/>
              </a:ext>
            </a:extLst>
          </p:cNvPr>
          <p:cNvPicPr>
            <a:picLocks noChangeAspect="1"/>
          </p:cNvPicPr>
          <p:nvPr/>
        </p:nvPicPr>
        <p:blipFill>
          <a:blip r:embed="rId2"/>
          <a:stretch>
            <a:fillRect/>
          </a:stretch>
        </p:blipFill>
        <p:spPr>
          <a:xfrm>
            <a:off x="129830" y="1129748"/>
            <a:ext cx="7877175" cy="2590800"/>
          </a:xfrm>
          <a:prstGeom prst="rect">
            <a:avLst/>
          </a:prstGeom>
        </p:spPr>
      </p:pic>
      <p:pic>
        <p:nvPicPr>
          <p:cNvPr id="10" name="Picture 9">
            <a:extLst>
              <a:ext uri="{FF2B5EF4-FFF2-40B4-BE49-F238E27FC236}">
                <a16:creationId xmlns:a16="http://schemas.microsoft.com/office/drawing/2014/main" id="{831F8C8E-FC66-F689-7D47-9BE6BEFB7596}"/>
              </a:ext>
            </a:extLst>
          </p:cNvPr>
          <p:cNvPicPr>
            <a:picLocks noChangeAspect="1"/>
          </p:cNvPicPr>
          <p:nvPr/>
        </p:nvPicPr>
        <p:blipFill>
          <a:blip r:embed="rId3"/>
          <a:stretch>
            <a:fillRect/>
          </a:stretch>
        </p:blipFill>
        <p:spPr>
          <a:xfrm>
            <a:off x="1885535" y="3991884"/>
            <a:ext cx="7943850" cy="2667000"/>
          </a:xfrm>
          <a:prstGeom prst="rect">
            <a:avLst/>
          </a:prstGeom>
        </p:spPr>
      </p:pic>
      <p:pic>
        <p:nvPicPr>
          <p:cNvPr id="21" name="Picture 20">
            <a:extLst>
              <a:ext uri="{FF2B5EF4-FFF2-40B4-BE49-F238E27FC236}">
                <a16:creationId xmlns:a16="http://schemas.microsoft.com/office/drawing/2014/main" id="{0CC823F6-D84B-9AF4-DBD9-46A2930295C8}"/>
              </a:ext>
            </a:extLst>
          </p:cNvPr>
          <p:cNvPicPr>
            <a:picLocks noChangeAspect="1"/>
          </p:cNvPicPr>
          <p:nvPr/>
        </p:nvPicPr>
        <p:blipFill>
          <a:blip r:embed="rId4"/>
          <a:stretch>
            <a:fillRect/>
          </a:stretch>
        </p:blipFill>
        <p:spPr>
          <a:xfrm>
            <a:off x="7743825" y="634448"/>
            <a:ext cx="4448175" cy="3581400"/>
          </a:xfrm>
          <a:prstGeom prst="rect">
            <a:avLst/>
          </a:prstGeom>
        </p:spPr>
      </p:pic>
      <p:pic>
        <p:nvPicPr>
          <p:cNvPr id="23" name="Graphic 22" descr="Cause And Effect with solid fill">
            <a:extLst>
              <a:ext uri="{FF2B5EF4-FFF2-40B4-BE49-F238E27FC236}">
                <a16:creationId xmlns:a16="http://schemas.microsoft.com/office/drawing/2014/main" id="{01AFC0B3-BC8D-A156-61DE-F6986967E1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06465" y="4361983"/>
            <a:ext cx="1364351" cy="1364351"/>
          </a:xfrm>
          <a:prstGeom prst="rect">
            <a:avLst/>
          </a:prstGeom>
        </p:spPr>
      </p:pic>
      <p:pic>
        <p:nvPicPr>
          <p:cNvPr id="25" name="Graphic 24" descr="Watering pot outline">
            <a:extLst>
              <a:ext uri="{FF2B5EF4-FFF2-40B4-BE49-F238E27FC236}">
                <a16:creationId xmlns:a16="http://schemas.microsoft.com/office/drawing/2014/main" id="{069A357F-D682-C072-D9CE-F432AC49652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3256" y="3720548"/>
            <a:ext cx="1326563" cy="1326563"/>
          </a:xfrm>
          <a:prstGeom prst="rect">
            <a:avLst/>
          </a:prstGeom>
        </p:spPr>
      </p:pic>
    </p:spTree>
    <p:extLst>
      <p:ext uri="{BB962C8B-B14F-4D97-AF65-F5344CB8AC3E}">
        <p14:creationId xmlns:p14="http://schemas.microsoft.com/office/powerpoint/2010/main" val="41164835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E5867-ED67-43D2-6447-00E45038A93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8E894EF-B3EF-2264-3886-8459ED8FF996}"/>
              </a:ext>
            </a:extLst>
          </p:cNvPr>
          <p:cNvSpPr/>
          <p:nvPr/>
        </p:nvSpPr>
        <p:spPr>
          <a:xfrm>
            <a:off x="1987826" y="0"/>
            <a:ext cx="1020417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9">
            <a:extLst>
              <a:ext uri="{FF2B5EF4-FFF2-40B4-BE49-F238E27FC236}">
                <a16:creationId xmlns:a16="http://schemas.microsoft.com/office/drawing/2014/main" id="{F8AA5982-5C0E-0651-6FA0-A34C7DFCA4CD}"/>
              </a:ext>
            </a:extLst>
          </p:cNvPr>
          <p:cNvSpPr txBox="1">
            <a:spLocks/>
          </p:cNvSpPr>
          <p:nvPr/>
        </p:nvSpPr>
        <p:spPr bwMode="auto">
          <a:xfrm>
            <a:off x="2161896" y="410484"/>
            <a:ext cx="8756039" cy="49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000" dirty="0">
                <a:solidFill>
                  <a:srgbClr val="013276"/>
                </a:solidFill>
                <a:latin typeface="Ubuntu Medium" panose="020B0504030602030204" pitchFamily="34" charset="0"/>
                <a:ea typeface="Ubuntu Medium" panose="020B0504030602030204" pitchFamily="34" charset="0"/>
                <a:cs typeface="Ubuntu Medium" panose="020B0504030602030204" pitchFamily="34" charset="0"/>
              </a:rPr>
              <a:t>Statistics &amp; Successes</a:t>
            </a:r>
          </a:p>
        </p:txBody>
      </p:sp>
      <p:pic>
        <p:nvPicPr>
          <p:cNvPr id="12" name="Picture 11">
            <a:extLst>
              <a:ext uri="{FF2B5EF4-FFF2-40B4-BE49-F238E27FC236}">
                <a16:creationId xmlns:a16="http://schemas.microsoft.com/office/drawing/2014/main" id="{4863636F-7EE2-C09D-C8E4-22A3ABE11081}"/>
              </a:ext>
            </a:extLst>
          </p:cNvPr>
          <p:cNvPicPr>
            <a:picLocks noChangeAspect="1"/>
          </p:cNvPicPr>
          <p:nvPr/>
        </p:nvPicPr>
        <p:blipFill>
          <a:blip r:embed="rId2"/>
          <a:stretch>
            <a:fillRect/>
          </a:stretch>
        </p:blipFill>
        <p:spPr>
          <a:xfrm>
            <a:off x="159646" y="995653"/>
            <a:ext cx="7877175" cy="2476500"/>
          </a:xfrm>
          <a:prstGeom prst="rect">
            <a:avLst/>
          </a:prstGeom>
        </p:spPr>
      </p:pic>
      <p:pic>
        <p:nvPicPr>
          <p:cNvPr id="14" name="Picture 13">
            <a:extLst>
              <a:ext uri="{FF2B5EF4-FFF2-40B4-BE49-F238E27FC236}">
                <a16:creationId xmlns:a16="http://schemas.microsoft.com/office/drawing/2014/main" id="{D6BF4732-10EE-9961-DDE9-49BA54AC76DE}"/>
              </a:ext>
            </a:extLst>
          </p:cNvPr>
          <p:cNvPicPr>
            <a:picLocks noChangeAspect="1"/>
          </p:cNvPicPr>
          <p:nvPr/>
        </p:nvPicPr>
        <p:blipFill>
          <a:blip r:embed="rId3"/>
          <a:stretch>
            <a:fillRect/>
          </a:stretch>
        </p:blipFill>
        <p:spPr>
          <a:xfrm>
            <a:off x="159646" y="3605793"/>
            <a:ext cx="7791450" cy="1724025"/>
          </a:xfrm>
          <a:prstGeom prst="rect">
            <a:avLst/>
          </a:prstGeom>
        </p:spPr>
      </p:pic>
      <p:pic>
        <p:nvPicPr>
          <p:cNvPr id="18" name="Picture 17">
            <a:extLst>
              <a:ext uri="{FF2B5EF4-FFF2-40B4-BE49-F238E27FC236}">
                <a16:creationId xmlns:a16="http://schemas.microsoft.com/office/drawing/2014/main" id="{5F2B030B-5A28-D3B7-40D0-636F614EE0F9}"/>
              </a:ext>
            </a:extLst>
          </p:cNvPr>
          <p:cNvPicPr>
            <a:picLocks noChangeAspect="1"/>
          </p:cNvPicPr>
          <p:nvPr/>
        </p:nvPicPr>
        <p:blipFill>
          <a:blip r:embed="rId4"/>
          <a:stretch>
            <a:fillRect/>
          </a:stretch>
        </p:blipFill>
        <p:spPr>
          <a:xfrm>
            <a:off x="1987826" y="5463458"/>
            <a:ext cx="7896225" cy="1219200"/>
          </a:xfrm>
          <a:prstGeom prst="rect">
            <a:avLst/>
          </a:prstGeom>
        </p:spPr>
      </p:pic>
      <p:pic>
        <p:nvPicPr>
          <p:cNvPr id="4" name="Graphic 3" descr="Group success outline">
            <a:extLst>
              <a:ext uri="{FF2B5EF4-FFF2-40B4-BE49-F238E27FC236}">
                <a16:creationId xmlns:a16="http://schemas.microsoft.com/office/drawing/2014/main" id="{E3E73182-89EF-E72F-7D2B-CA8CDB8636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87129" y="4429745"/>
            <a:ext cx="1357273" cy="1357273"/>
          </a:xfrm>
          <a:prstGeom prst="rect">
            <a:avLst/>
          </a:prstGeom>
        </p:spPr>
      </p:pic>
      <p:pic>
        <p:nvPicPr>
          <p:cNvPr id="8" name="Graphic 7" descr="Cheers outline">
            <a:extLst>
              <a:ext uri="{FF2B5EF4-FFF2-40B4-BE49-F238E27FC236}">
                <a16:creationId xmlns:a16="http://schemas.microsoft.com/office/drawing/2014/main" id="{67714737-5D29-81C1-55BE-ABCDC7BE81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81380" y="3284302"/>
            <a:ext cx="1357274" cy="1357274"/>
          </a:xfrm>
          <a:prstGeom prst="rect">
            <a:avLst/>
          </a:prstGeom>
        </p:spPr>
      </p:pic>
      <p:pic>
        <p:nvPicPr>
          <p:cNvPr id="11" name="Graphic 10" descr="Puzzle with solid fill">
            <a:extLst>
              <a:ext uri="{FF2B5EF4-FFF2-40B4-BE49-F238E27FC236}">
                <a16:creationId xmlns:a16="http://schemas.microsoft.com/office/drawing/2014/main" id="{52A3BAEE-A397-3A13-5678-2AFE4944A2C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10661" y="2027562"/>
            <a:ext cx="1504226" cy="1504226"/>
          </a:xfrm>
          <a:prstGeom prst="rect">
            <a:avLst/>
          </a:prstGeom>
        </p:spPr>
      </p:pic>
      <p:pic>
        <p:nvPicPr>
          <p:cNvPr id="15" name="Graphic 14" descr="Shield Tick with solid fill">
            <a:extLst>
              <a:ext uri="{FF2B5EF4-FFF2-40B4-BE49-F238E27FC236}">
                <a16:creationId xmlns:a16="http://schemas.microsoft.com/office/drawing/2014/main" id="{BDD46C8D-96F1-7F8E-BE6B-4EF2FD5D47A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71755" y="859150"/>
            <a:ext cx="1357275" cy="1357275"/>
          </a:xfrm>
          <a:prstGeom prst="rect">
            <a:avLst/>
          </a:prstGeom>
        </p:spPr>
      </p:pic>
    </p:spTree>
    <p:extLst>
      <p:ext uri="{BB962C8B-B14F-4D97-AF65-F5344CB8AC3E}">
        <p14:creationId xmlns:p14="http://schemas.microsoft.com/office/powerpoint/2010/main" val="14154974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365BE455-5E38-F9CE-8BE1-FCEAB21A9112}"/>
              </a:ext>
            </a:extLst>
          </p:cNvPr>
          <p:cNvSpPr txBox="1">
            <a:spLocks/>
          </p:cNvSpPr>
          <p:nvPr/>
        </p:nvSpPr>
        <p:spPr bwMode="auto">
          <a:xfrm>
            <a:off x="798513" y="3072286"/>
            <a:ext cx="5559425" cy="7134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a:solidFill>
                  <a:schemeClr val="bg1"/>
                </a:solidFill>
                <a:latin typeface="Ubuntu Medium" panose="020B0504030602030204" pitchFamily="34" charset="0"/>
                <a:ea typeface="Ubuntu Medium" panose="020B0504030602030204" pitchFamily="34" charset="0"/>
                <a:cs typeface="Ubuntu Medium" panose="020B0504030602030204" pitchFamily="34" charset="0"/>
              </a:rPr>
              <a:t>Limitations, Barriers and Learnings</a:t>
            </a:r>
          </a:p>
        </p:txBody>
      </p:sp>
    </p:spTree>
    <p:extLst>
      <p:ext uri="{BB962C8B-B14F-4D97-AF65-F5344CB8AC3E}">
        <p14:creationId xmlns:p14="http://schemas.microsoft.com/office/powerpoint/2010/main" val="22266806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F7E98-0815-2825-940D-E2AAD48B5C8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8BC45DE-F330-5B46-35FA-07677FF5092E}"/>
              </a:ext>
            </a:extLst>
          </p:cNvPr>
          <p:cNvSpPr txBox="1"/>
          <p:nvPr/>
        </p:nvSpPr>
        <p:spPr>
          <a:xfrm>
            <a:off x="571468" y="1635946"/>
            <a:ext cx="7499106" cy="3785652"/>
          </a:xfrm>
          <a:prstGeom prst="rect">
            <a:avLst/>
          </a:prstGeom>
          <a:noFill/>
        </p:spPr>
        <p:txBody>
          <a:bodyPr wrap="square" rtlCol="0">
            <a:spAutoFit/>
          </a:bodyPr>
          <a:lstStyle/>
          <a:p>
            <a:r>
              <a:rPr lang="en-GB" sz="2000" dirty="0">
                <a:solidFill>
                  <a:schemeClr val="bg1"/>
                </a:solidFill>
                <a:latin typeface="Ubuntu" panose="020B0504030602030204" pitchFamily="34" charset="0"/>
              </a:rPr>
              <a:t>This pilot partnership has not been without its </a:t>
            </a:r>
            <a:r>
              <a:rPr lang="en-GB" sz="2000" b="1" dirty="0">
                <a:solidFill>
                  <a:schemeClr val="bg1"/>
                </a:solidFill>
                <a:latin typeface="Ubuntu" panose="020B0504030602030204" pitchFamily="34" charset="0"/>
              </a:rPr>
              <a:t>limitations</a:t>
            </a:r>
            <a:r>
              <a:rPr lang="en-GB" sz="2000" dirty="0">
                <a:solidFill>
                  <a:schemeClr val="bg1"/>
                </a:solidFill>
                <a:latin typeface="Ubuntu" panose="020B0504030602030204" pitchFamily="34" charset="0"/>
              </a:rPr>
              <a:t> which highlight potential obstacles that required </a:t>
            </a:r>
            <a:r>
              <a:rPr lang="en-GB" sz="2000" b="1" dirty="0">
                <a:solidFill>
                  <a:schemeClr val="bg1"/>
                </a:solidFill>
                <a:latin typeface="Ubuntu" panose="020B0504030602030204" pitchFamily="34" charset="0"/>
              </a:rPr>
              <a:t>proactive strategies and solutions </a:t>
            </a:r>
            <a:r>
              <a:rPr lang="en-GB" sz="2000" dirty="0">
                <a:solidFill>
                  <a:schemeClr val="bg1"/>
                </a:solidFill>
                <a:latin typeface="Ubuntu" panose="020B0504030602030204" pitchFamily="34" charset="0"/>
              </a:rPr>
              <a:t>to combat. </a:t>
            </a:r>
          </a:p>
          <a:p>
            <a:endParaRPr lang="en-GB" sz="2000" dirty="0">
              <a:solidFill>
                <a:schemeClr val="bg1"/>
              </a:solidFill>
              <a:latin typeface="Ubuntu" panose="020B0504030602030204" pitchFamily="34" charset="0"/>
            </a:endParaRPr>
          </a:p>
          <a:p>
            <a:r>
              <a:rPr lang="en-GB" sz="2000" dirty="0">
                <a:solidFill>
                  <a:schemeClr val="bg1"/>
                </a:solidFill>
                <a:latin typeface="Ubuntu" panose="020B0504030602030204" pitchFamily="34" charset="0"/>
              </a:rPr>
              <a:t>Special Olympics GB and Active Norfolk have been successful in </a:t>
            </a:r>
            <a:r>
              <a:rPr lang="en-GB" sz="2000" b="1" dirty="0">
                <a:solidFill>
                  <a:schemeClr val="bg1"/>
                </a:solidFill>
                <a:latin typeface="Ubuntu" panose="020B0504030602030204" pitchFamily="34" charset="0"/>
              </a:rPr>
              <a:t>mitigating</a:t>
            </a:r>
            <a:r>
              <a:rPr lang="en-GB" sz="2000" dirty="0">
                <a:solidFill>
                  <a:schemeClr val="bg1"/>
                </a:solidFill>
                <a:latin typeface="Ubuntu" panose="020B0504030602030204" pitchFamily="34" charset="0"/>
              </a:rPr>
              <a:t> such limitations through the efforts of their partnership, but </a:t>
            </a:r>
            <a:r>
              <a:rPr lang="en-GB" sz="2000" b="1" dirty="0">
                <a:solidFill>
                  <a:schemeClr val="bg1"/>
                </a:solidFill>
                <a:latin typeface="Ubuntu" panose="020B0504030602030204" pitchFamily="34" charset="0"/>
              </a:rPr>
              <a:t>more time and resource is needed </a:t>
            </a:r>
            <a:r>
              <a:rPr lang="en-GB" sz="2000" dirty="0">
                <a:solidFill>
                  <a:schemeClr val="bg1"/>
                </a:solidFill>
                <a:latin typeface="Ubuntu" panose="020B0504030602030204" pitchFamily="34" charset="0"/>
              </a:rPr>
              <a:t>to take the next step and see sustainable and self-sufficient local structures set up for success.</a:t>
            </a:r>
          </a:p>
          <a:p>
            <a:endParaRPr lang="en-GB" sz="2000" dirty="0">
              <a:solidFill>
                <a:schemeClr val="bg1"/>
              </a:solidFill>
              <a:latin typeface="Ubuntu" panose="020B0504030602030204" pitchFamily="34" charset="0"/>
            </a:endParaRPr>
          </a:p>
          <a:p>
            <a:r>
              <a:rPr lang="en-GB" sz="2000" dirty="0">
                <a:solidFill>
                  <a:schemeClr val="bg1"/>
                </a:solidFill>
                <a:latin typeface="Ubuntu" panose="020B0504030602030204" pitchFamily="34" charset="0"/>
              </a:rPr>
              <a:t>See next some of the limitations identified and mitigation strategies.</a:t>
            </a:r>
          </a:p>
        </p:txBody>
      </p:sp>
      <p:sp>
        <p:nvSpPr>
          <p:cNvPr id="5" name="Subtitle 47">
            <a:extLst>
              <a:ext uri="{FF2B5EF4-FFF2-40B4-BE49-F238E27FC236}">
                <a16:creationId xmlns:a16="http://schemas.microsoft.com/office/drawing/2014/main" id="{C0FCF6A4-F1A2-3130-9449-00970EA503AA}"/>
              </a:ext>
            </a:extLst>
          </p:cNvPr>
          <p:cNvSpPr txBox="1">
            <a:spLocks/>
          </p:cNvSpPr>
          <p:nvPr/>
        </p:nvSpPr>
        <p:spPr>
          <a:xfrm>
            <a:off x="571468" y="660534"/>
            <a:ext cx="4463660" cy="45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latin typeface="Ubuntu Medium" panose="020B0504030602030204" pitchFamily="34" charset="0"/>
              </a:rPr>
              <a:t>Limitations</a:t>
            </a:r>
            <a:endParaRPr lang="en-US" dirty="0">
              <a:solidFill>
                <a:schemeClr val="bg1"/>
              </a:solidFill>
              <a:latin typeface="Ubuntu Medium" panose="020B0504030602030204" pitchFamily="34" charset="0"/>
            </a:endParaRPr>
          </a:p>
        </p:txBody>
      </p:sp>
      <p:pic>
        <p:nvPicPr>
          <p:cNvPr id="8" name="Graphic 7" descr="Construction Barricade outline">
            <a:extLst>
              <a:ext uri="{FF2B5EF4-FFF2-40B4-BE49-F238E27FC236}">
                <a16:creationId xmlns:a16="http://schemas.microsoft.com/office/drawing/2014/main" id="{18B355B5-0B1D-D7BF-CA3F-AA3D99282E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00052" y="1938130"/>
            <a:ext cx="2431774" cy="2431774"/>
          </a:xfrm>
          <a:prstGeom prst="rect">
            <a:avLst/>
          </a:prstGeom>
        </p:spPr>
      </p:pic>
    </p:spTree>
    <p:extLst>
      <p:ext uri="{BB962C8B-B14F-4D97-AF65-F5344CB8AC3E}">
        <p14:creationId xmlns:p14="http://schemas.microsoft.com/office/powerpoint/2010/main" val="41027631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1ABE6-D691-2E40-FBB0-BCF98E47D50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A44FE51-2189-8059-C901-C4EF18E4C5DE}"/>
              </a:ext>
            </a:extLst>
          </p:cNvPr>
          <p:cNvSpPr/>
          <p:nvPr/>
        </p:nvSpPr>
        <p:spPr>
          <a:xfrm>
            <a:off x="8766313" y="5287617"/>
            <a:ext cx="3425687" cy="1570383"/>
          </a:xfrm>
          <a:prstGeom prst="rect">
            <a:avLst/>
          </a:prstGeom>
          <a:solidFill>
            <a:srgbClr val="B533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ubtitle 47">
            <a:extLst>
              <a:ext uri="{FF2B5EF4-FFF2-40B4-BE49-F238E27FC236}">
                <a16:creationId xmlns:a16="http://schemas.microsoft.com/office/drawing/2014/main" id="{AFFC4465-AA4A-5E87-4586-BF13021B1B9D}"/>
              </a:ext>
            </a:extLst>
          </p:cNvPr>
          <p:cNvSpPr txBox="1">
            <a:spLocks/>
          </p:cNvSpPr>
          <p:nvPr/>
        </p:nvSpPr>
        <p:spPr>
          <a:xfrm>
            <a:off x="253416" y="314248"/>
            <a:ext cx="4463660" cy="45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latin typeface="Ubuntu Medium" panose="020B0504030602030204" pitchFamily="34" charset="0"/>
              </a:rPr>
              <a:t>Limitations</a:t>
            </a:r>
            <a:endParaRPr lang="en-US" dirty="0">
              <a:solidFill>
                <a:schemeClr val="bg1"/>
              </a:solidFill>
              <a:latin typeface="Ubuntu Medium" panose="020B0504030602030204" pitchFamily="34" charset="0"/>
            </a:endParaRPr>
          </a:p>
        </p:txBody>
      </p:sp>
      <p:sp>
        <p:nvSpPr>
          <p:cNvPr id="3" name="TextBox 2">
            <a:extLst>
              <a:ext uri="{FF2B5EF4-FFF2-40B4-BE49-F238E27FC236}">
                <a16:creationId xmlns:a16="http://schemas.microsoft.com/office/drawing/2014/main" id="{1A28D599-674D-F0AA-DB0F-56D63B26CAAB}"/>
              </a:ext>
            </a:extLst>
          </p:cNvPr>
          <p:cNvSpPr txBox="1"/>
          <p:nvPr/>
        </p:nvSpPr>
        <p:spPr>
          <a:xfrm>
            <a:off x="217004" y="743667"/>
            <a:ext cx="11757992" cy="5740033"/>
          </a:xfrm>
          <a:prstGeom prst="rect">
            <a:avLst/>
          </a:prstGeom>
          <a:noFill/>
        </p:spPr>
        <p:txBody>
          <a:bodyPr wrap="square" rtlCol="0">
            <a:spAutoFit/>
          </a:bodyPr>
          <a:lstStyle/>
          <a:p>
            <a:endParaRPr lang="en-GB" sz="1400" dirty="0">
              <a:solidFill>
                <a:schemeClr val="bg1"/>
              </a:solidFill>
              <a:latin typeface="Ubuntu" panose="020B0504030602030204" pitchFamily="34" charset="0"/>
            </a:endParaRPr>
          </a:p>
          <a:p>
            <a:pPr lvl="0"/>
            <a:r>
              <a:rPr lang="en-GB" b="1" dirty="0">
                <a:solidFill>
                  <a:schemeClr val="bg1"/>
                </a:solidFill>
                <a:latin typeface="Ubuntu" panose="020B0504030602030204" pitchFamily="34" charset="0"/>
              </a:rPr>
              <a:t>Compliance Challenges</a:t>
            </a:r>
            <a:r>
              <a:rPr lang="en-GB" sz="1400" dirty="0">
                <a:solidFill>
                  <a:schemeClr val="bg1"/>
                </a:solidFill>
                <a:latin typeface="Ubuntu" panose="020B0504030602030204" pitchFamily="34" charset="0"/>
              </a:rPr>
              <a:t>: Ensuring all clubs are equipped to meet safeguarding and accreditation standards across the local programme. </a:t>
            </a:r>
          </a:p>
          <a:p>
            <a:r>
              <a:rPr lang="en-GB" sz="1400" b="1" i="1" dirty="0">
                <a:solidFill>
                  <a:schemeClr val="bg1"/>
                </a:solidFill>
                <a:latin typeface="Ubuntu" panose="020B0504030602030204" pitchFamily="34" charset="0"/>
              </a:rPr>
              <a:t>Mitigation</a:t>
            </a:r>
            <a:r>
              <a:rPr lang="en-GB" sz="1400" i="1" dirty="0">
                <a:solidFill>
                  <a:schemeClr val="bg1"/>
                </a:solidFill>
                <a:latin typeface="Ubuntu" panose="020B0504030602030204" pitchFamily="34" charset="0"/>
              </a:rPr>
              <a:t>: Active Norfolk took responsibility for implementing and enforcing Special Olympics GB Accreditation processes at local level, supporting clubs with these processes.</a:t>
            </a:r>
          </a:p>
          <a:p>
            <a:r>
              <a:rPr lang="en-GB" sz="500" i="1" dirty="0">
                <a:solidFill>
                  <a:srgbClr val="B53321"/>
                </a:solidFill>
                <a:latin typeface="Ubuntu" panose="020B0504030602030204" pitchFamily="34" charset="0"/>
              </a:rPr>
              <a:t>x</a:t>
            </a:r>
            <a:endParaRPr lang="en-GB" sz="400" dirty="0">
              <a:solidFill>
                <a:srgbClr val="B53321"/>
              </a:solidFill>
              <a:latin typeface="Ubuntu" panose="020B0504030602030204" pitchFamily="34" charset="0"/>
            </a:endParaRPr>
          </a:p>
          <a:p>
            <a:pPr lvl="0"/>
            <a:r>
              <a:rPr lang="en-GB" b="1" dirty="0">
                <a:solidFill>
                  <a:schemeClr val="bg1"/>
                </a:solidFill>
                <a:latin typeface="Ubuntu" panose="020B0504030602030204" pitchFamily="34" charset="0"/>
              </a:rPr>
              <a:t>Resource Constraints</a:t>
            </a:r>
            <a:r>
              <a:rPr lang="en-GB" sz="1400" dirty="0">
                <a:solidFill>
                  <a:schemeClr val="bg1"/>
                </a:solidFill>
                <a:latin typeface="Ubuntu" panose="020B0504030602030204" pitchFamily="34" charset="0"/>
              </a:rPr>
              <a:t>: Limited human and financial resources potentially hindering ability to scale or sustain the initiative. </a:t>
            </a:r>
          </a:p>
          <a:p>
            <a:r>
              <a:rPr lang="en-GB" sz="1400" b="1" i="1" dirty="0">
                <a:solidFill>
                  <a:schemeClr val="bg1"/>
                </a:solidFill>
                <a:latin typeface="Ubuntu" panose="020B0504030602030204" pitchFamily="34" charset="0"/>
              </a:rPr>
              <a:t>Mitigation</a:t>
            </a:r>
            <a:r>
              <a:rPr lang="en-GB" sz="1400" i="1" dirty="0">
                <a:solidFill>
                  <a:schemeClr val="bg1"/>
                </a:solidFill>
                <a:latin typeface="Ubuntu" panose="020B0504030602030204" pitchFamily="34" charset="0"/>
              </a:rPr>
              <a:t>: Active Norfolk alleviated volunteer resource constraints by supporting local clubs with administration, development, awareness-raising and guidance interpretation.</a:t>
            </a:r>
          </a:p>
          <a:p>
            <a:r>
              <a:rPr lang="en-GB" sz="800" i="1" dirty="0">
                <a:solidFill>
                  <a:srgbClr val="B53321"/>
                </a:solidFill>
                <a:latin typeface="Ubuntu" panose="020B0504030602030204" pitchFamily="34" charset="0"/>
              </a:rPr>
              <a:t>x</a:t>
            </a:r>
            <a:endParaRPr lang="en-GB" sz="1400" dirty="0">
              <a:solidFill>
                <a:srgbClr val="B53321"/>
              </a:solidFill>
              <a:latin typeface="Ubuntu" panose="020B0504030602030204" pitchFamily="34" charset="0"/>
            </a:endParaRPr>
          </a:p>
          <a:p>
            <a:pPr lvl="0"/>
            <a:r>
              <a:rPr lang="en-GB" b="1" dirty="0">
                <a:solidFill>
                  <a:schemeClr val="bg1"/>
                </a:solidFill>
                <a:latin typeface="Ubuntu" panose="020B0504030602030204" pitchFamily="34" charset="0"/>
              </a:rPr>
              <a:t>Volunteer Recruitment and Retention</a:t>
            </a:r>
            <a:r>
              <a:rPr lang="en-GB" sz="1400" dirty="0">
                <a:solidFill>
                  <a:schemeClr val="bg1"/>
                </a:solidFill>
                <a:latin typeface="Ubuntu" panose="020B0504030602030204" pitchFamily="34" charset="0"/>
              </a:rPr>
              <a:t>: Difficulty attracting and retaining volunteers, particularly for specialised roles. </a:t>
            </a:r>
          </a:p>
          <a:p>
            <a:r>
              <a:rPr lang="en-GB" sz="1400" b="1" i="1" dirty="0">
                <a:solidFill>
                  <a:schemeClr val="bg1"/>
                </a:solidFill>
                <a:latin typeface="Ubuntu" panose="020B0504030602030204" pitchFamily="34" charset="0"/>
              </a:rPr>
              <a:t>Mitigation</a:t>
            </a:r>
            <a:r>
              <a:rPr lang="en-GB" sz="1400" i="1" dirty="0">
                <a:solidFill>
                  <a:schemeClr val="bg1"/>
                </a:solidFill>
                <a:latin typeface="Ubuntu" panose="020B0504030602030204" pitchFamily="34" charset="0"/>
              </a:rPr>
              <a:t>: Active Norfolk supported volunteer administrative processes to improve the volunteer journey, with scope for further assistance in wider recruitment.</a:t>
            </a:r>
          </a:p>
          <a:p>
            <a:r>
              <a:rPr lang="en-GB" sz="800" i="1" dirty="0">
                <a:solidFill>
                  <a:srgbClr val="B53321"/>
                </a:solidFill>
                <a:latin typeface="Ubuntu" panose="020B0504030602030204" pitchFamily="34" charset="0"/>
              </a:rPr>
              <a:t>x</a:t>
            </a:r>
            <a:endParaRPr lang="en-GB" sz="1400" dirty="0">
              <a:solidFill>
                <a:srgbClr val="B53321"/>
              </a:solidFill>
              <a:latin typeface="Ubuntu" panose="020B0504030602030204" pitchFamily="34" charset="0"/>
            </a:endParaRPr>
          </a:p>
          <a:p>
            <a:pPr lvl="0"/>
            <a:r>
              <a:rPr lang="en-GB" b="1" dirty="0">
                <a:solidFill>
                  <a:schemeClr val="bg1"/>
                </a:solidFill>
                <a:latin typeface="Ubuntu" panose="020B0504030602030204" pitchFamily="34" charset="0"/>
              </a:rPr>
              <a:t>Reach and Engagement</a:t>
            </a:r>
            <a:r>
              <a:rPr lang="en-GB" sz="1400" dirty="0">
                <a:solidFill>
                  <a:schemeClr val="bg1"/>
                </a:solidFill>
                <a:latin typeface="Ubuntu" panose="020B0504030602030204" pitchFamily="34" charset="0"/>
              </a:rPr>
              <a:t>: Challenges expanding participation among athletes and volunteers, especially in underserved areas.</a:t>
            </a:r>
          </a:p>
          <a:p>
            <a:r>
              <a:rPr lang="en-GB" sz="1400" b="1" i="1" dirty="0">
                <a:solidFill>
                  <a:schemeClr val="bg1"/>
                </a:solidFill>
                <a:latin typeface="Ubuntu" panose="020B0504030602030204" pitchFamily="34" charset="0"/>
              </a:rPr>
              <a:t>Mitigation</a:t>
            </a:r>
            <a:r>
              <a:rPr lang="en-GB" sz="1400" i="1" dirty="0">
                <a:solidFill>
                  <a:schemeClr val="bg1"/>
                </a:solidFill>
                <a:latin typeface="Ubuntu" panose="020B0504030602030204" pitchFamily="34" charset="0"/>
              </a:rPr>
              <a:t>: Active Norfolk leveraged its position to connect Special Olympics GB clubs with schools and local organisations, supporting local marketing with potential for further development.</a:t>
            </a:r>
          </a:p>
          <a:p>
            <a:r>
              <a:rPr lang="en-GB" sz="800" i="1" dirty="0">
                <a:solidFill>
                  <a:srgbClr val="B53321"/>
                </a:solidFill>
                <a:latin typeface="Ubuntu" panose="020B0504030602030204" pitchFamily="34" charset="0"/>
              </a:rPr>
              <a:t>x</a:t>
            </a:r>
            <a:endParaRPr lang="en-GB" sz="1400" i="1" dirty="0">
              <a:solidFill>
                <a:srgbClr val="B53321"/>
              </a:solidFill>
              <a:latin typeface="Ubuntu" panose="020B0504030602030204" pitchFamily="34" charset="0"/>
            </a:endParaRPr>
          </a:p>
          <a:p>
            <a:pPr lvl="0"/>
            <a:r>
              <a:rPr lang="en-GB" b="1" dirty="0">
                <a:solidFill>
                  <a:schemeClr val="bg1"/>
                </a:solidFill>
                <a:latin typeface="Ubuntu" panose="020B0504030602030204" pitchFamily="34" charset="0"/>
              </a:rPr>
              <a:t>Sector Challenges</a:t>
            </a:r>
            <a:r>
              <a:rPr lang="en-GB" sz="1400" dirty="0">
                <a:solidFill>
                  <a:schemeClr val="bg1"/>
                </a:solidFill>
                <a:latin typeface="Ubuntu" panose="020B0504030602030204" pitchFamily="34" charset="0"/>
              </a:rPr>
              <a:t>: External factors including policy changes, funding competition, and economic pressures impacting progress. </a:t>
            </a:r>
          </a:p>
          <a:p>
            <a:r>
              <a:rPr lang="en-GB" sz="1400" b="1" i="1" dirty="0">
                <a:solidFill>
                  <a:schemeClr val="bg1"/>
                </a:solidFill>
                <a:latin typeface="Ubuntu" panose="020B0504030602030204" pitchFamily="34" charset="0"/>
              </a:rPr>
              <a:t>Mitigation</a:t>
            </a:r>
            <a:r>
              <a:rPr lang="en-GB" sz="1400" i="1" dirty="0">
                <a:solidFill>
                  <a:schemeClr val="bg1"/>
                </a:solidFill>
                <a:latin typeface="Ubuntu" panose="020B0504030602030204" pitchFamily="34" charset="0"/>
              </a:rPr>
              <a:t>: Active Norfolk provided local support, resources and guidance regarding policies, processes and sector connections.</a:t>
            </a:r>
          </a:p>
          <a:p>
            <a:r>
              <a:rPr lang="en-GB" sz="800" i="1" dirty="0">
                <a:solidFill>
                  <a:srgbClr val="B53321"/>
                </a:solidFill>
                <a:latin typeface="Ubuntu" panose="020B0504030602030204" pitchFamily="34" charset="0"/>
              </a:rPr>
              <a:t>x</a:t>
            </a:r>
            <a:endParaRPr lang="en-GB" sz="1400" dirty="0">
              <a:solidFill>
                <a:srgbClr val="B53321"/>
              </a:solidFill>
              <a:latin typeface="Ubuntu" panose="020B0504030602030204" pitchFamily="34" charset="0"/>
            </a:endParaRPr>
          </a:p>
          <a:p>
            <a:pPr lvl="0"/>
            <a:r>
              <a:rPr lang="en-GB" b="1" dirty="0">
                <a:solidFill>
                  <a:schemeClr val="bg1"/>
                </a:solidFill>
                <a:latin typeface="Ubuntu" panose="020B0504030602030204" pitchFamily="34" charset="0"/>
              </a:rPr>
              <a:t>Integration Barriers</a:t>
            </a:r>
            <a:r>
              <a:rPr lang="en-GB" sz="1400" dirty="0">
                <a:solidFill>
                  <a:schemeClr val="bg1"/>
                </a:solidFill>
                <a:latin typeface="Ubuntu" panose="020B0504030602030204" pitchFamily="34" charset="0"/>
              </a:rPr>
              <a:t>: Difficulty embedding Special Olympics GB activities into local structures and aligning with Active Norfolk's strategies. </a:t>
            </a:r>
          </a:p>
          <a:p>
            <a:r>
              <a:rPr lang="en-GB" sz="1400" b="1" i="1" dirty="0">
                <a:solidFill>
                  <a:schemeClr val="bg1"/>
                </a:solidFill>
                <a:latin typeface="Ubuntu" panose="020B0504030602030204" pitchFamily="34" charset="0"/>
              </a:rPr>
              <a:t>Mitigation</a:t>
            </a:r>
            <a:r>
              <a:rPr lang="en-GB" sz="1400" i="1" dirty="0">
                <a:solidFill>
                  <a:schemeClr val="bg1"/>
                </a:solidFill>
                <a:latin typeface="Ubuntu" panose="020B0504030602030204" pitchFamily="34" charset="0"/>
              </a:rPr>
              <a:t>: Active Norfolk advocated for the Special Olympics movement across the county, helping integrate its vision into other contexts and unlock opportunities for wider participation.</a:t>
            </a:r>
          </a:p>
          <a:p>
            <a:r>
              <a:rPr lang="en-GB" sz="800" i="1" dirty="0">
                <a:solidFill>
                  <a:srgbClr val="B53321"/>
                </a:solidFill>
                <a:latin typeface="Ubuntu" panose="020B0504030602030204" pitchFamily="34" charset="0"/>
              </a:rPr>
              <a:t>x</a:t>
            </a:r>
            <a:endParaRPr lang="en-GB" sz="1400" dirty="0">
              <a:solidFill>
                <a:srgbClr val="B53321"/>
              </a:solidFill>
              <a:latin typeface="Ubuntu" panose="020B0504030602030204" pitchFamily="34" charset="0"/>
            </a:endParaRPr>
          </a:p>
          <a:p>
            <a:pPr lvl="0"/>
            <a:r>
              <a:rPr lang="en-GB" b="1" dirty="0">
                <a:solidFill>
                  <a:schemeClr val="bg1"/>
                </a:solidFill>
                <a:latin typeface="Ubuntu" panose="020B0504030602030204" pitchFamily="34" charset="0"/>
              </a:rPr>
              <a:t>Sustainability</a:t>
            </a:r>
            <a:r>
              <a:rPr lang="en-GB" sz="1400" dirty="0">
                <a:solidFill>
                  <a:schemeClr val="bg1"/>
                </a:solidFill>
                <a:latin typeface="Ubuntu" panose="020B0504030602030204" pitchFamily="34" charset="0"/>
              </a:rPr>
              <a:t>: Securing long-term funding and support beyond the pilot phase. </a:t>
            </a:r>
          </a:p>
          <a:p>
            <a:r>
              <a:rPr lang="en-GB" sz="1400" b="1" i="1" dirty="0">
                <a:solidFill>
                  <a:schemeClr val="bg1"/>
                </a:solidFill>
                <a:latin typeface="Ubuntu" panose="020B0504030602030204" pitchFamily="34" charset="0"/>
              </a:rPr>
              <a:t>Mitigation</a:t>
            </a:r>
            <a:r>
              <a:rPr lang="en-GB" sz="1400" i="1" dirty="0">
                <a:solidFill>
                  <a:schemeClr val="bg1"/>
                </a:solidFill>
                <a:latin typeface="Ubuntu" panose="020B0504030602030204" pitchFamily="34" charset="0"/>
              </a:rPr>
              <a:t>: Both organisations are pooling internal resources to explore all avenues for financially sustaining the partnership.</a:t>
            </a:r>
            <a:endParaRPr lang="en-GB" sz="1400" dirty="0">
              <a:solidFill>
                <a:schemeClr val="bg1"/>
              </a:solidFill>
              <a:latin typeface="Ubuntu" panose="020B0504030602030204" pitchFamily="34" charset="0"/>
            </a:endParaRPr>
          </a:p>
        </p:txBody>
      </p:sp>
    </p:spTree>
    <p:extLst>
      <p:ext uri="{BB962C8B-B14F-4D97-AF65-F5344CB8AC3E}">
        <p14:creationId xmlns:p14="http://schemas.microsoft.com/office/powerpoint/2010/main" val="5677546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CB974-D327-09A2-0CBF-B6BBD398E85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2B0D173-2FA3-B24D-B78C-01EBD578FA00}"/>
              </a:ext>
            </a:extLst>
          </p:cNvPr>
          <p:cNvSpPr txBox="1"/>
          <p:nvPr/>
        </p:nvSpPr>
        <p:spPr>
          <a:xfrm>
            <a:off x="486241" y="1367588"/>
            <a:ext cx="7906610" cy="5016758"/>
          </a:xfrm>
          <a:prstGeom prst="rect">
            <a:avLst/>
          </a:prstGeom>
          <a:noFill/>
        </p:spPr>
        <p:txBody>
          <a:bodyPr wrap="square" rtlCol="0">
            <a:spAutoFit/>
          </a:bodyPr>
          <a:lstStyle/>
          <a:p>
            <a:r>
              <a:rPr lang="en-US" sz="2000" dirty="0">
                <a:solidFill>
                  <a:schemeClr val="bg1"/>
                </a:solidFill>
                <a:latin typeface="Ubuntu" panose="020B0504030602030204" pitchFamily="34" charset="0"/>
              </a:rPr>
              <a:t>The pilot partnership project between Special Olympics GB and Active Norfolk has </a:t>
            </a:r>
            <a:r>
              <a:rPr lang="en-US" sz="2000" b="1" dirty="0">
                <a:solidFill>
                  <a:schemeClr val="bg1"/>
                </a:solidFill>
                <a:latin typeface="Ubuntu" panose="020B0504030602030204" pitchFamily="34" charset="0"/>
              </a:rPr>
              <a:t>set a benchmark</a:t>
            </a:r>
            <a:r>
              <a:rPr lang="en-US" sz="2000" dirty="0">
                <a:solidFill>
                  <a:schemeClr val="bg1"/>
                </a:solidFill>
                <a:latin typeface="Ubuntu" panose="020B0504030602030204" pitchFamily="34" charset="0"/>
              </a:rPr>
              <a:t> for the development of inclusive sport in Norfolk.</a:t>
            </a:r>
          </a:p>
          <a:p>
            <a:endParaRPr lang="en-US" sz="2000" dirty="0">
              <a:solidFill>
                <a:schemeClr val="bg1"/>
              </a:solidFill>
              <a:latin typeface="Ubuntu" panose="020B0504030602030204" pitchFamily="34" charset="0"/>
            </a:endParaRPr>
          </a:p>
          <a:p>
            <a:r>
              <a:rPr lang="en-US" sz="2000" dirty="0">
                <a:solidFill>
                  <a:schemeClr val="bg1"/>
                </a:solidFill>
                <a:latin typeface="Ubuntu" panose="020B0504030602030204" pitchFamily="34" charset="0"/>
              </a:rPr>
              <a:t>The partnership has </a:t>
            </a:r>
            <a:r>
              <a:rPr lang="en-US" sz="2000" b="1" dirty="0">
                <a:solidFill>
                  <a:schemeClr val="bg1"/>
                </a:solidFill>
                <a:latin typeface="Ubuntu" panose="020B0504030602030204" pitchFamily="34" charset="0"/>
              </a:rPr>
              <a:t>laid the foundations </a:t>
            </a:r>
            <a:r>
              <a:rPr lang="en-US" sz="2000" dirty="0">
                <a:solidFill>
                  <a:schemeClr val="bg1"/>
                </a:solidFill>
                <a:latin typeface="Ubuntu" panose="020B0504030602030204" pitchFamily="34" charset="0"/>
              </a:rPr>
              <a:t>to unlock the </a:t>
            </a:r>
            <a:r>
              <a:rPr lang="en-US" sz="2000" b="1" dirty="0">
                <a:solidFill>
                  <a:schemeClr val="bg1"/>
                </a:solidFill>
                <a:latin typeface="Ubuntu" panose="020B0504030602030204" pitchFamily="34" charset="0"/>
              </a:rPr>
              <a:t>expansion</a:t>
            </a:r>
            <a:r>
              <a:rPr lang="en-US" sz="2000" dirty="0">
                <a:solidFill>
                  <a:schemeClr val="bg1"/>
                </a:solidFill>
                <a:latin typeface="Ubuntu" panose="020B0504030602030204" pitchFamily="34" charset="0"/>
              </a:rPr>
              <a:t> of inclusive sports opportunities in Norfolk, increasing participation among individuals with intellectual disabilities and enhancing club compliance and local infrastructure. It has </a:t>
            </a:r>
            <a:r>
              <a:rPr lang="en-US" sz="2000" b="1" dirty="0">
                <a:solidFill>
                  <a:schemeClr val="bg1"/>
                </a:solidFill>
                <a:latin typeface="Ubuntu" panose="020B0504030602030204" pitchFamily="34" charset="0"/>
              </a:rPr>
              <a:t>improved volunteer satisfaction </a:t>
            </a:r>
            <a:r>
              <a:rPr lang="en-US" sz="2000" dirty="0">
                <a:solidFill>
                  <a:schemeClr val="bg1"/>
                </a:solidFill>
                <a:latin typeface="Ubuntu" panose="020B0504030602030204" pitchFamily="34" charset="0"/>
              </a:rPr>
              <a:t>through meaningful local level support systems and fostered stronger partnerships between Special Olympics GB and local organisations in Norfolk, as well as setting up Special Olympics GB to be able to </a:t>
            </a:r>
            <a:r>
              <a:rPr lang="en-US" sz="2000" b="1" dirty="0">
                <a:solidFill>
                  <a:schemeClr val="bg1"/>
                </a:solidFill>
                <a:latin typeface="Ubuntu" panose="020B0504030602030204" pitchFamily="34" charset="0"/>
              </a:rPr>
              <a:t>grow in a sustainable way</a:t>
            </a:r>
            <a:r>
              <a:rPr lang="en-US" sz="2000" dirty="0">
                <a:solidFill>
                  <a:schemeClr val="bg1"/>
                </a:solidFill>
                <a:latin typeface="Ubuntu" panose="020B0504030602030204" pitchFamily="34" charset="0"/>
              </a:rPr>
              <a:t>. Lastly, it has developed a </a:t>
            </a:r>
            <a:r>
              <a:rPr lang="en-US" sz="2000" b="1" dirty="0">
                <a:solidFill>
                  <a:schemeClr val="bg1"/>
                </a:solidFill>
                <a:latin typeface="Ubuntu" panose="020B0504030602030204" pitchFamily="34" charset="0"/>
              </a:rPr>
              <a:t>replicable delivery model </a:t>
            </a:r>
            <a:r>
              <a:rPr lang="en-US" sz="2000" dirty="0">
                <a:solidFill>
                  <a:schemeClr val="bg1"/>
                </a:solidFill>
                <a:latin typeface="Ubuntu" panose="020B0504030602030204" pitchFamily="34" charset="0"/>
              </a:rPr>
              <a:t>for broader implementation, embedded Special Olympics GB activities into local strategies, and generated insights to help this with future projects and opportunities.</a:t>
            </a:r>
          </a:p>
        </p:txBody>
      </p:sp>
      <p:sp>
        <p:nvSpPr>
          <p:cNvPr id="5" name="Subtitle 47">
            <a:extLst>
              <a:ext uri="{FF2B5EF4-FFF2-40B4-BE49-F238E27FC236}">
                <a16:creationId xmlns:a16="http://schemas.microsoft.com/office/drawing/2014/main" id="{146CD98B-5888-470F-7A68-4D3030ECF983}"/>
              </a:ext>
            </a:extLst>
          </p:cNvPr>
          <p:cNvSpPr txBox="1">
            <a:spLocks/>
          </p:cNvSpPr>
          <p:nvPr/>
        </p:nvSpPr>
        <p:spPr>
          <a:xfrm>
            <a:off x="486241" y="432959"/>
            <a:ext cx="4463660" cy="45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latin typeface="Ubuntu Medium" panose="020B0504030602030204" pitchFamily="34" charset="0"/>
              </a:rPr>
              <a:t>Learnings</a:t>
            </a:r>
            <a:endParaRPr lang="en-US" dirty="0">
              <a:solidFill>
                <a:schemeClr val="bg1"/>
              </a:solidFill>
              <a:latin typeface="Ubuntu Medium" panose="020B0504030602030204" pitchFamily="34" charset="0"/>
            </a:endParaRPr>
          </a:p>
        </p:txBody>
      </p:sp>
      <p:pic>
        <p:nvPicPr>
          <p:cNvPr id="4" name="Graphic 3" descr="Basic Shapes outline">
            <a:extLst>
              <a:ext uri="{FF2B5EF4-FFF2-40B4-BE49-F238E27FC236}">
                <a16:creationId xmlns:a16="http://schemas.microsoft.com/office/drawing/2014/main" id="{25B3F80F-ADEC-5089-B77D-12772FF755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69557" y="3236844"/>
            <a:ext cx="1524000" cy="1524000"/>
          </a:xfrm>
          <a:prstGeom prst="rect">
            <a:avLst/>
          </a:prstGeom>
        </p:spPr>
      </p:pic>
      <p:pic>
        <p:nvPicPr>
          <p:cNvPr id="7" name="Graphic 6" descr="Classroom outline">
            <a:extLst>
              <a:ext uri="{FF2B5EF4-FFF2-40B4-BE49-F238E27FC236}">
                <a16:creationId xmlns:a16="http://schemas.microsoft.com/office/drawing/2014/main" id="{2927144F-85A5-943C-484A-3D94CF2A17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92851" y="1367588"/>
            <a:ext cx="1764939" cy="1764939"/>
          </a:xfrm>
          <a:prstGeom prst="rect">
            <a:avLst/>
          </a:prstGeom>
        </p:spPr>
      </p:pic>
    </p:spTree>
    <p:extLst>
      <p:ext uri="{BB962C8B-B14F-4D97-AF65-F5344CB8AC3E}">
        <p14:creationId xmlns:p14="http://schemas.microsoft.com/office/powerpoint/2010/main" val="3069954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2B8E5-62E6-8692-1D08-47D4093E6C58}"/>
            </a:ext>
          </a:extLst>
        </p:cNvPr>
        <p:cNvGrpSpPr/>
        <p:nvPr/>
      </p:nvGrpSpPr>
      <p:grpSpPr>
        <a:xfrm>
          <a:off x="0" y="0"/>
          <a:ext cx="0" cy="0"/>
          <a:chOff x="0" y="0"/>
          <a:chExt cx="0" cy="0"/>
        </a:xfrm>
      </p:grpSpPr>
      <p:sp>
        <p:nvSpPr>
          <p:cNvPr id="8" name="Title 9">
            <a:extLst>
              <a:ext uri="{FF2B5EF4-FFF2-40B4-BE49-F238E27FC236}">
                <a16:creationId xmlns:a16="http://schemas.microsoft.com/office/drawing/2014/main" id="{C9358CE4-8DDC-E579-722C-E038AB7C6F90}"/>
              </a:ext>
            </a:extLst>
          </p:cNvPr>
          <p:cNvSpPr txBox="1">
            <a:spLocks/>
          </p:cNvSpPr>
          <p:nvPr/>
        </p:nvSpPr>
        <p:spPr bwMode="auto">
          <a:xfrm>
            <a:off x="205483" y="1086540"/>
            <a:ext cx="5890517" cy="545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As is outlined in the Special Olympics GB Strategic Plan ‘</a:t>
            </a:r>
            <a:r>
              <a:rPr lang="en-US" altLang="en-US" sz="1400" b="1" dirty="0">
                <a:solidFill>
                  <a:srgbClr val="C4161C"/>
                </a:solidFill>
                <a:latin typeface="Ubuntu Light" panose="020B0304030602030204" pitchFamily="34" charset="0"/>
                <a:ea typeface="Ubuntu Light" panose="020B0304030602030204" pitchFamily="34" charset="0"/>
                <a:cs typeface="Ubuntu Light" panose="020B0304030602030204" pitchFamily="34" charset="0"/>
                <a:hlinkClick r:id="rId2">
                  <a:extLst>
                    <a:ext uri="{A12FA001-AC4F-418D-AE19-62706E023703}">
                      <ahyp:hlinkClr xmlns:ahyp="http://schemas.microsoft.com/office/drawing/2018/hyperlinkcolor" val="tx"/>
                    </a:ext>
                  </a:extLst>
                </a:hlinkClick>
              </a:rPr>
              <a:t>Inclusion in Action</a:t>
            </a:r>
            <a:r>
              <a:rPr lang="en-US" altLang="en-US" sz="1400" dirty="0">
                <a:solidFill>
                  <a:srgbClr val="C4161C"/>
                </a:solidFill>
                <a:latin typeface="Ubuntu Light" panose="020B0304030602030204" pitchFamily="34" charset="0"/>
                <a:ea typeface="Ubuntu Light" panose="020B0304030602030204" pitchFamily="34" charset="0"/>
                <a:cs typeface="Ubuntu Light" panose="020B0304030602030204" pitchFamily="34" charset="0"/>
              </a:rPr>
              <a:t>’, </a:t>
            </a:r>
            <a:r>
              <a:rPr lang="en-US" altLang="en-US" sz="14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our organisation has been striving to </a:t>
            </a:r>
            <a:r>
              <a:rPr lang="en-US" altLang="en-US" sz="1400" b="1"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enhance its structure and delivery model </a:t>
            </a:r>
            <a:r>
              <a:rPr lang="en-US" altLang="en-US" sz="14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through innovative means, including partnership work.</a:t>
            </a:r>
          </a:p>
          <a:p>
            <a:pPr eaLnBrk="1" hangingPunct="1"/>
            <a:endParaRPr lang="en-US" altLang="en-US" sz="14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endParaRPr>
          </a:p>
          <a:p>
            <a:pPr eaLnBrk="1" hangingPunct="1"/>
            <a:r>
              <a:rPr lang="en-US" altLang="en-US" sz="14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Sport England’s 10-year strategy "</a:t>
            </a:r>
            <a:r>
              <a:rPr lang="en-US" altLang="en-US" sz="1400" b="1"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Uniting the Movement</a:t>
            </a:r>
            <a:r>
              <a:rPr lang="en-US" altLang="en-US" sz="14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 encourages system partners to actively  connect and collaborate in partnership to achieve strategic goals around equality and inclusion, which has driven the momentum of this pilot project over the last 2 years.</a:t>
            </a:r>
          </a:p>
          <a:p>
            <a:pPr eaLnBrk="1" hangingPunct="1"/>
            <a:endParaRPr lang="en-US" altLang="en-US" sz="14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endParaRPr>
          </a:p>
          <a:p>
            <a:pPr eaLnBrk="1" hangingPunct="1"/>
            <a:r>
              <a:rPr lang="en-US" altLang="en-US" sz="14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This focus on </a:t>
            </a:r>
            <a:r>
              <a:rPr lang="en-US" altLang="en-US" sz="1400" b="1"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collaboration and co-delivery </a:t>
            </a:r>
            <a:r>
              <a:rPr lang="en-US" altLang="en-US" sz="14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allows for mutual gain between Special Olympics GB and Active Norfolk on a strategic level right the way through to a grassroots level, fostering sustainable local impact from the perspectives of inclusive sport, health and social welfare.  </a:t>
            </a:r>
          </a:p>
          <a:p>
            <a:pPr eaLnBrk="1" hangingPunct="1"/>
            <a:endParaRPr lang="en-US" altLang="en-US" sz="14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endParaRPr>
          </a:p>
          <a:p>
            <a:pPr eaLnBrk="1" hangingPunct="1"/>
            <a:r>
              <a:rPr lang="en-US" altLang="en-US" sz="14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The aim of this pilot has been to establish a structure in Norfolk which allows for people with intellectual or learning disabilities in the region to access safe, meaningful and fun opportunities through sport on a regular basis, with a pathway which celebrates diversity in ability, needs and individual aspirations, via an accessible delivery model of sport.</a:t>
            </a:r>
          </a:p>
          <a:p>
            <a:pPr eaLnBrk="1" hangingPunct="1"/>
            <a:endParaRPr lang="en-US" altLang="en-US" sz="14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endParaRPr>
          </a:p>
          <a:p>
            <a:pPr eaLnBrk="1" hangingPunct="1"/>
            <a:r>
              <a:rPr lang="en-US" altLang="en-US" sz="14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rPr>
              <a:t>Special Olympics GB offers a pathway to unlock opportunities, and Active Norfolk has the key to accessing local structures and relationships, thus enabling this vision to be realised on the ground in a local context and driving grassroots sport and activity.</a:t>
            </a:r>
            <a:endParaRPr lang="en-GB" altLang="en-US" sz="1400" dirty="0">
              <a:solidFill>
                <a:srgbClr val="013276"/>
              </a:solidFill>
              <a:latin typeface="Ubuntu Light" panose="020B0304030602030204" pitchFamily="34" charset="0"/>
              <a:ea typeface="Ubuntu Light" panose="020B0304030602030204" pitchFamily="34" charset="0"/>
              <a:cs typeface="Ubuntu Light" panose="020B0304030602030204" pitchFamily="34" charset="0"/>
            </a:endParaRPr>
          </a:p>
        </p:txBody>
      </p:sp>
      <p:pic>
        <p:nvPicPr>
          <p:cNvPr id="2" name="Picture 1" descr="A group of men standing on boxes on a track&#10;&#10;AI-generated content may be incorrect.">
            <a:extLst>
              <a:ext uri="{FF2B5EF4-FFF2-40B4-BE49-F238E27FC236}">
                <a16:creationId xmlns:a16="http://schemas.microsoft.com/office/drawing/2014/main" id="{9F159BEA-9F67-4F49-FB9B-85C35E15AF18}"/>
              </a:ext>
            </a:extLst>
          </p:cNvPr>
          <p:cNvPicPr>
            <a:picLocks noChangeAspect="1"/>
          </p:cNvPicPr>
          <p:nvPr/>
        </p:nvPicPr>
        <p:blipFill>
          <a:blip r:embed="rId3" cstate="print">
            <a:extLst>
              <a:ext uri="{28A0092B-C50C-407E-A947-70E740481C1C}">
                <a14:useLocalDpi xmlns:a14="http://schemas.microsoft.com/office/drawing/2010/main" val="0"/>
              </a:ext>
            </a:extLst>
          </a:blip>
          <a:srcRect t="8736" b="16051"/>
          <a:stretch>
            <a:fillRect/>
          </a:stretch>
        </p:blipFill>
        <p:spPr bwMode="auto">
          <a:xfrm>
            <a:off x="6224337" y="1202634"/>
            <a:ext cx="4559620" cy="4572277"/>
          </a:xfrm>
          <a:prstGeom prst="rect">
            <a:avLst/>
          </a:prstGeom>
          <a:noFill/>
          <a:ln w="38100">
            <a:noFill/>
          </a:ln>
        </p:spPr>
      </p:pic>
      <p:sp>
        <p:nvSpPr>
          <p:cNvPr id="3" name="Title 9">
            <a:extLst>
              <a:ext uri="{FF2B5EF4-FFF2-40B4-BE49-F238E27FC236}">
                <a16:creationId xmlns:a16="http://schemas.microsoft.com/office/drawing/2014/main" id="{C2AB7310-51AE-25EB-FBE5-2FD165EC6611}"/>
              </a:ext>
            </a:extLst>
          </p:cNvPr>
          <p:cNvSpPr txBox="1">
            <a:spLocks/>
          </p:cNvSpPr>
          <p:nvPr/>
        </p:nvSpPr>
        <p:spPr bwMode="auto">
          <a:xfrm>
            <a:off x="205483" y="313362"/>
            <a:ext cx="4448710" cy="515595"/>
          </a:xfrm>
          <a:prstGeom prst="rect">
            <a:avLst/>
          </a:prstGeom>
          <a:solidFill>
            <a:schemeClr val="bg1"/>
          </a:solidFill>
          <a:ln>
            <a:noFill/>
          </a:ln>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dirty="0">
                <a:solidFill>
                  <a:srgbClr val="013276"/>
                </a:solidFill>
                <a:latin typeface="Ubuntu Medium" panose="020B0504030602030204" pitchFamily="34" charset="0"/>
                <a:ea typeface="Ubuntu Medium" panose="020B0504030602030204" pitchFamily="34" charset="0"/>
                <a:cs typeface="Ubuntu Medium" panose="020B0504030602030204" pitchFamily="34" charset="0"/>
              </a:rPr>
              <a:t>Project Summary</a:t>
            </a:r>
          </a:p>
        </p:txBody>
      </p:sp>
    </p:spTree>
    <p:extLst>
      <p:ext uri="{BB962C8B-B14F-4D97-AF65-F5344CB8AC3E}">
        <p14:creationId xmlns:p14="http://schemas.microsoft.com/office/powerpoint/2010/main" val="15410216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1B062-D89E-BBA2-1B3D-9AF093DD14D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75ED2D4-BA97-F278-F219-C9DBE678A54E}"/>
              </a:ext>
            </a:extLst>
          </p:cNvPr>
          <p:cNvSpPr/>
          <p:nvPr/>
        </p:nvSpPr>
        <p:spPr>
          <a:xfrm>
            <a:off x="8766313" y="5287617"/>
            <a:ext cx="3425687" cy="1570383"/>
          </a:xfrm>
          <a:prstGeom prst="rect">
            <a:avLst/>
          </a:prstGeom>
          <a:solidFill>
            <a:srgbClr val="B533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ubtitle 47">
            <a:extLst>
              <a:ext uri="{FF2B5EF4-FFF2-40B4-BE49-F238E27FC236}">
                <a16:creationId xmlns:a16="http://schemas.microsoft.com/office/drawing/2014/main" id="{80A02BFD-6485-03CF-0AF6-6BF29F4A24F7}"/>
              </a:ext>
            </a:extLst>
          </p:cNvPr>
          <p:cNvSpPr txBox="1">
            <a:spLocks/>
          </p:cNvSpPr>
          <p:nvPr/>
        </p:nvSpPr>
        <p:spPr>
          <a:xfrm>
            <a:off x="253416" y="224796"/>
            <a:ext cx="4463660" cy="45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latin typeface="Ubuntu Medium" panose="020B0504030602030204" pitchFamily="34" charset="0"/>
              </a:rPr>
              <a:t>Learnings explained</a:t>
            </a:r>
            <a:endParaRPr lang="en-US" dirty="0">
              <a:solidFill>
                <a:schemeClr val="bg1"/>
              </a:solidFill>
              <a:latin typeface="Ubuntu Medium" panose="020B0504030602030204" pitchFamily="34" charset="0"/>
            </a:endParaRPr>
          </a:p>
        </p:txBody>
      </p:sp>
      <p:sp>
        <p:nvSpPr>
          <p:cNvPr id="3" name="TextBox 2">
            <a:extLst>
              <a:ext uri="{FF2B5EF4-FFF2-40B4-BE49-F238E27FC236}">
                <a16:creationId xmlns:a16="http://schemas.microsoft.com/office/drawing/2014/main" id="{63399090-ABCF-49FE-E100-85D5CCE3E2A8}"/>
              </a:ext>
            </a:extLst>
          </p:cNvPr>
          <p:cNvSpPr txBox="1"/>
          <p:nvPr/>
        </p:nvSpPr>
        <p:spPr>
          <a:xfrm>
            <a:off x="217004" y="872874"/>
            <a:ext cx="11757992" cy="5970865"/>
          </a:xfrm>
          <a:prstGeom prst="rect">
            <a:avLst/>
          </a:prstGeom>
          <a:solidFill>
            <a:srgbClr val="B53321"/>
          </a:solidFill>
        </p:spPr>
        <p:txBody>
          <a:bodyPr wrap="square" rtlCol="0">
            <a:spAutoFit/>
          </a:bodyPr>
          <a:lstStyle/>
          <a:p>
            <a:pPr lvl="0"/>
            <a:r>
              <a:rPr lang="en-GB" b="1" dirty="0">
                <a:solidFill>
                  <a:schemeClr val="bg1"/>
                </a:solidFill>
                <a:latin typeface="Ubuntu" panose="020B0504030602030204" pitchFamily="34" charset="0"/>
              </a:rPr>
              <a:t>Athlete Leadership and Voice </a:t>
            </a:r>
            <a:r>
              <a:rPr lang="en-GB" dirty="0">
                <a:solidFill>
                  <a:schemeClr val="bg1"/>
                </a:solidFill>
                <a:latin typeface="Ubuntu" panose="020B0504030602030204" pitchFamily="34" charset="0"/>
              </a:rPr>
              <a:t>– the partnership will seek to imbed athlete voice and leadership into activities to ensure actions reflect their needs an aspirations.</a:t>
            </a:r>
          </a:p>
          <a:p>
            <a:pPr lvl="0"/>
            <a:r>
              <a:rPr lang="en-GB" sz="1000" dirty="0">
                <a:solidFill>
                  <a:srgbClr val="B53321"/>
                </a:solidFill>
                <a:latin typeface="Ubuntu" panose="020B0504030602030204" pitchFamily="34" charset="0"/>
              </a:rPr>
              <a:t>x</a:t>
            </a:r>
          </a:p>
          <a:p>
            <a:pPr lvl="0"/>
            <a:r>
              <a:rPr lang="en-GB" b="1" dirty="0">
                <a:solidFill>
                  <a:schemeClr val="bg1"/>
                </a:solidFill>
                <a:latin typeface="Ubuntu" panose="020B0504030602030204" pitchFamily="34" charset="0"/>
              </a:rPr>
              <a:t>Risk Management </a:t>
            </a:r>
            <a:r>
              <a:rPr lang="en-GB" dirty="0">
                <a:solidFill>
                  <a:schemeClr val="bg1"/>
                </a:solidFill>
                <a:latin typeface="Ubuntu" panose="020B0504030602030204" pitchFamily="34" charset="0"/>
              </a:rPr>
              <a:t>– the partnership will need to address further and ongoing challenges around compliance including safeguarding, member registration, etc.</a:t>
            </a:r>
          </a:p>
          <a:p>
            <a:r>
              <a:rPr lang="en-GB" sz="1000" dirty="0">
                <a:solidFill>
                  <a:srgbClr val="B53321"/>
                </a:solidFill>
                <a:latin typeface="Ubuntu" panose="020B0504030602030204" pitchFamily="34" charset="0"/>
              </a:rPr>
              <a:t>x</a:t>
            </a:r>
            <a:endParaRPr lang="en-GB" sz="1000" dirty="0">
              <a:solidFill>
                <a:schemeClr val="bg1"/>
              </a:solidFill>
              <a:latin typeface="Ubuntu" panose="020B0504030602030204" pitchFamily="34" charset="0"/>
            </a:endParaRPr>
          </a:p>
          <a:p>
            <a:pPr lvl="0"/>
            <a:r>
              <a:rPr lang="en-GB" b="1" dirty="0">
                <a:solidFill>
                  <a:schemeClr val="bg1"/>
                </a:solidFill>
                <a:latin typeface="Ubuntu" panose="020B0504030602030204" pitchFamily="34" charset="0"/>
              </a:rPr>
              <a:t>Resource focus </a:t>
            </a:r>
            <a:r>
              <a:rPr lang="en-GB" dirty="0">
                <a:solidFill>
                  <a:schemeClr val="bg1"/>
                </a:solidFill>
                <a:latin typeface="Ubuntu" panose="020B0504030602030204" pitchFamily="34" charset="0"/>
              </a:rPr>
              <a:t>– the partnership needs a focused and concise focus for the next phase to see accelerated impact.</a:t>
            </a:r>
          </a:p>
          <a:p>
            <a:r>
              <a:rPr lang="en-GB" sz="1000" dirty="0">
                <a:solidFill>
                  <a:srgbClr val="B53321"/>
                </a:solidFill>
                <a:latin typeface="Ubuntu" panose="020B0504030602030204" pitchFamily="34" charset="0"/>
              </a:rPr>
              <a:t>x</a:t>
            </a:r>
            <a:endParaRPr lang="en-GB" sz="1000" dirty="0">
              <a:solidFill>
                <a:schemeClr val="bg1"/>
              </a:solidFill>
              <a:latin typeface="Ubuntu" panose="020B0504030602030204" pitchFamily="34" charset="0"/>
            </a:endParaRPr>
          </a:p>
          <a:p>
            <a:pPr lvl="0"/>
            <a:r>
              <a:rPr lang="en-GB" b="1" dirty="0">
                <a:solidFill>
                  <a:schemeClr val="bg1"/>
                </a:solidFill>
                <a:latin typeface="Ubuntu" panose="020B0504030602030204" pitchFamily="34" charset="0"/>
              </a:rPr>
              <a:t>Story-telling </a:t>
            </a:r>
            <a:r>
              <a:rPr lang="en-GB" dirty="0">
                <a:solidFill>
                  <a:schemeClr val="bg1"/>
                </a:solidFill>
                <a:latin typeface="Ubuntu" panose="020B0504030602030204" pitchFamily="34" charset="0"/>
              </a:rPr>
              <a:t>– the partnership needs to continue to prioritise sharing amazing stories about the impact it has on a local level.</a:t>
            </a:r>
          </a:p>
          <a:p>
            <a:pPr lvl="0"/>
            <a:endParaRPr lang="en-GB" sz="1000" dirty="0">
              <a:solidFill>
                <a:schemeClr val="bg1"/>
              </a:solidFill>
              <a:latin typeface="Ubuntu" panose="020B0504030602030204" pitchFamily="34" charset="0"/>
            </a:endParaRPr>
          </a:p>
          <a:p>
            <a:pPr lvl="0"/>
            <a:r>
              <a:rPr lang="en-GB" b="1" dirty="0">
                <a:solidFill>
                  <a:schemeClr val="bg1"/>
                </a:solidFill>
                <a:latin typeface="Ubuntu" panose="020B0504030602030204" pitchFamily="34" charset="0"/>
              </a:rPr>
              <a:t>Growth Capacity </a:t>
            </a:r>
            <a:r>
              <a:rPr lang="en-GB" dirty="0">
                <a:solidFill>
                  <a:schemeClr val="bg1"/>
                </a:solidFill>
                <a:latin typeface="Ubuntu" panose="020B0504030602030204" pitchFamily="34" charset="0"/>
              </a:rPr>
              <a:t>– the partnership is ready to unlock the growth potential identified through the first phase of this partnership, and so prioritisation is key.</a:t>
            </a:r>
          </a:p>
          <a:p>
            <a:pPr lvl="0"/>
            <a:endParaRPr lang="en-GB" sz="1000" dirty="0">
              <a:solidFill>
                <a:schemeClr val="bg1"/>
              </a:solidFill>
              <a:latin typeface="Ubuntu" panose="020B0504030602030204" pitchFamily="34" charset="0"/>
            </a:endParaRPr>
          </a:p>
          <a:p>
            <a:pPr lvl="0"/>
            <a:r>
              <a:rPr lang="en-GB" b="1" dirty="0">
                <a:solidFill>
                  <a:schemeClr val="bg1"/>
                </a:solidFill>
                <a:latin typeface="Ubuntu" panose="020B0504030602030204" pitchFamily="34" charset="0"/>
              </a:rPr>
              <a:t>Measuring success </a:t>
            </a:r>
            <a:r>
              <a:rPr lang="en-GB" dirty="0">
                <a:solidFill>
                  <a:schemeClr val="bg1"/>
                </a:solidFill>
                <a:latin typeface="Ubuntu" panose="020B0504030602030204" pitchFamily="34" charset="0"/>
              </a:rPr>
              <a:t>– the partnership will seek to impose specific metrics to showcase success and impact based on priority focus area. This will also include documenting information that will help share knowledge for future replication. </a:t>
            </a:r>
          </a:p>
          <a:p>
            <a:pPr lvl="0"/>
            <a:endParaRPr lang="en-GB" sz="1000" dirty="0">
              <a:solidFill>
                <a:schemeClr val="bg1"/>
              </a:solidFill>
              <a:latin typeface="Ubuntu" panose="020B0504030602030204" pitchFamily="34" charset="0"/>
            </a:endParaRPr>
          </a:p>
          <a:p>
            <a:pPr lvl="0"/>
            <a:r>
              <a:rPr lang="en-GB" b="1" dirty="0">
                <a:solidFill>
                  <a:schemeClr val="bg1"/>
                </a:solidFill>
                <a:latin typeface="Ubuntu" panose="020B0504030602030204" pitchFamily="34" charset="0"/>
              </a:rPr>
              <a:t>Partnership Growth</a:t>
            </a:r>
            <a:r>
              <a:rPr lang="en-GB" dirty="0">
                <a:solidFill>
                  <a:schemeClr val="bg1"/>
                </a:solidFill>
                <a:latin typeface="Ubuntu" panose="020B0504030602030204" pitchFamily="34" charset="0"/>
              </a:rPr>
              <a:t> – the partnership will explore and prioritise local and regional partnership opportunities to enhance outcomes, such as governing bodies of sport, schools and local venues/ leisure centre providers.</a:t>
            </a:r>
          </a:p>
          <a:p>
            <a:pPr lvl="0"/>
            <a:endParaRPr lang="en-GB" sz="1000" dirty="0">
              <a:solidFill>
                <a:schemeClr val="bg1"/>
              </a:solidFill>
              <a:latin typeface="Ubuntu" panose="020B0504030602030204" pitchFamily="34" charset="0"/>
            </a:endParaRPr>
          </a:p>
          <a:p>
            <a:pPr lvl="0"/>
            <a:r>
              <a:rPr lang="en-GB" b="1" dirty="0">
                <a:solidFill>
                  <a:schemeClr val="bg1"/>
                </a:solidFill>
                <a:latin typeface="Ubuntu" panose="020B0504030602030204" pitchFamily="34" charset="0"/>
              </a:rPr>
              <a:t>Funding </a:t>
            </a:r>
            <a:r>
              <a:rPr lang="en-GB" dirty="0">
                <a:solidFill>
                  <a:schemeClr val="bg1"/>
                </a:solidFill>
                <a:latin typeface="Ubuntu" panose="020B0504030602030204" pitchFamily="34" charset="0"/>
              </a:rPr>
              <a:t>– the partnership needs to secure additional funding to continue, preferably for beyond 1 year as to ensure longevity and continue the amazing momentum built in its first phase. </a:t>
            </a:r>
          </a:p>
        </p:txBody>
      </p:sp>
      <p:pic>
        <p:nvPicPr>
          <p:cNvPr id="6" name="Graphic 5" descr="Thought bubble outline">
            <a:extLst>
              <a:ext uri="{FF2B5EF4-FFF2-40B4-BE49-F238E27FC236}">
                <a16:creationId xmlns:a16="http://schemas.microsoft.com/office/drawing/2014/main" id="{EA72D66D-EB2D-88FA-7F49-1B25AB5915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54217" y="175101"/>
            <a:ext cx="663634" cy="663634"/>
          </a:xfrm>
          <a:prstGeom prst="rect">
            <a:avLst/>
          </a:prstGeom>
        </p:spPr>
      </p:pic>
    </p:spTree>
    <p:extLst>
      <p:ext uri="{BB962C8B-B14F-4D97-AF65-F5344CB8AC3E}">
        <p14:creationId xmlns:p14="http://schemas.microsoft.com/office/powerpoint/2010/main" val="29357415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C051BE19-4491-99BF-4257-0038C52E0E8A}"/>
              </a:ext>
            </a:extLst>
          </p:cNvPr>
          <p:cNvSpPr txBox="1">
            <a:spLocks/>
          </p:cNvSpPr>
          <p:nvPr/>
        </p:nvSpPr>
        <p:spPr bwMode="auto">
          <a:xfrm>
            <a:off x="798513" y="3072286"/>
            <a:ext cx="6288087" cy="7134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a:solidFill>
                  <a:schemeClr val="bg1"/>
                </a:solidFill>
                <a:latin typeface="Ubuntu Medium" panose="020B0504030602030204" pitchFamily="34" charset="0"/>
                <a:ea typeface="Ubuntu Medium" panose="020B0504030602030204" pitchFamily="34" charset="0"/>
                <a:cs typeface="Ubuntu Medium" panose="020B0504030602030204" pitchFamily="34" charset="0"/>
              </a:rPr>
              <a:t>Next Steps and Funding</a:t>
            </a:r>
          </a:p>
        </p:txBody>
      </p:sp>
    </p:spTree>
    <p:extLst>
      <p:ext uri="{BB962C8B-B14F-4D97-AF65-F5344CB8AC3E}">
        <p14:creationId xmlns:p14="http://schemas.microsoft.com/office/powerpoint/2010/main" val="29391391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1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531D6B-2754-1DF4-0DF1-B3E784E0E109}"/>
              </a:ext>
            </a:extLst>
          </p:cNvPr>
          <p:cNvSpPr txBox="1"/>
          <p:nvPr/>
        </p:nvSpPr>
        <p:spPr>
          <a:xfrm>
            <a:off x="4651511" y="3727174"/>
            <a:ext cx="6947453" cy="2831544"/>
          </a:xfrm>
          <a:prstGeom prst="rect">
            <a:avLst/>
          </a:prstGeom>
          <a:noFill/>
        </p:spPr>
        <p:txBody>
          <a:bodyPr wrap="square" rtlCol="0">
            <a:spAutoFit/>
          </a:bodyPr>
          <a:lstStyle/>
          <a:p>
            <a:r>
              <a:rPr lang="en-GB" sz="2000" dirty="0">
                <a:solidFill>
                  <a:srgbClr val="013276"/>
                </a:solidFill>
                <a:latin typeface="Ubuntu" panose="020B0504030602030204" pitchFamily="34" charset="0"/>
              </a:rPr>
              <a:t>Plans for the next phase of this partnership aim to </a:t>
            </a:r>
            <a:r>
              <a:rPr lang="en-GB" sz="2000" b="1" dirty="0">
                <a:solidFill>
                  <a:srgbClr val="013276"/>
                </a:solidFill>
                <a:latin typeface="Ubuntu" panose="020B0504030602030204" pitchFamily="34" charset="0"/>
              </a:rPr>
              <a:t>further increase participation of both volunteers and athletes</a:t>
            </a:r>
            <a:r>
              <a:rPr lang="en-GB" sz="2000" dirty="0">
                <a:solidFill>
                  <a:srgbClr val="013276"/>
                </a:solidFill>
                <a:latin typeface="Ubuntu" panose="020B0504030602030204" pitchFamily="34" charset="0"/>
              </a:rPr>
              <a:t> through innovation and new structures/sports and partnership activity on a local and regional level. </a:t>
            </a:r>
          </a:p>
          <a:p>
            <a:endParaRPr lang="en-GB" sz="2000" dirty="0">
              <a:solidFill>
                <a:srgbClr val="013276"/>
              </a:solidFill>
              <a:latin typeface="Ubuntu" panose="020B0504030602030204" pitchFamily="34" charset="0"/>
            </a:endParaRPr>
          </a:p>
          <a:p>
            <a:r>
              <a:rPr lang="en-GB" sz="2000" dirty="0">
                <a:solidFill>
                  <a:srgbClr val="013276"/>
                </a:solidFill>
                <a:latin typeface="Ubuntu" panose="020B0504030602030204" pitchFamily="34" charset="0"/>
              </a:rPr>
              <a:t>Before now, Special Olympics Norfolk has not had the infrastructure to unlock sustainable growth, and as such, the following actions will be prioritised to achieve this:</a:t>
            </a:r>
          </a:p>
          <a:p>
            <a:endParaRPr lang="en-GB" dirty="0"/>
          </a:p>
        </p:txBody>
      </p:sp>
    </p:spTree>
    <p:extLst>
      <p:ext uri="{BB962C8B-B14F-4D97-AF65-F5344CB8AC3E}">
        <p14:creationId xmlns:p14="http://schemas.microsoft.com/office/powerpoint/2010/main" val="10505206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A0E4A-CDBB-0443-1AF0-B01D81A04D6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2231987-3480-81A3-94AE-38102A1CEED1}"/>
              </a:ext>
            </a:extLst>
          </p:cNvPr>
          <p:cNvSpPr/>
          <p:nvPr/>
        </p:nvSpPr>
        <p:spPr>
          <a:xfrm>
            <a:off x="1987826" y="0"/>
            <a:ext cx="1020417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30378F83-72B9-64E3-FB78-C22DC2FCA2E8}"/>
              </a:ext>
            </a:extLst>
          </p:cNvPr>
          <p:cNvPicPr>
            <a:picLocks noChangeAspect="1"/>
          </p:cNvPicPr>
          <p:nvPr/>
        </p:nvPicPr>
        <p:blipFill>
          <a:blip r:embed="rId2"/>
          <a:stretch>
            <a:fillRect/>
          </a:stretch>
        </p:blipFill>
        <p:spPr>
          <a:xfrm>
            <a:off x="233570" y="1338761"/>
            <a:ext cx="9677400" cy="2219325"/>
          </a:xfrm>
          <a:prstGeom prst="rect">
            <a:avLst/>
          </a:prstGeom>
        </p:spPr>
      </p:pic>
      <p:pic>
        <p:nvPicPr>
          <p:cNvPr id="8" name="Picture 7">
            <a:extLst>
              <a:ext uri="{FF2B5EF4-FFF2-40B4-BE49-F238E27FC236}">
                <a16:creationId xmlns:a16="http://schemas.microsoft.com/office/drawing/2014/main" id="{B4141B81-DBE8-4109-C3CE-AD1A93F19BFF}"/>
              </a:ext>
            </a:extLst>
          </p:cNvPr>
          <p:cNvPicPr>
            <a:picLocks noChangeAspect="1"/>
          </p:cNvPicPr>
          <p:nvPr/>
        </p:nvPicPr>
        <p:blipFill>
          <a:blip r:embed="rId3"/>
          <a:stretch>
            <a:fillRect/>
          </a:stretch>
        </p:blipFill>
        <p:spPr>
          <a:xfrm>
            <a:off x="2634698" y="3866322"/>
            <a:ext cx="9153111" cy="2683442"/>
          </a:xfrm>
          <a:prstGeom prst="rect">
            <a:avLst/>
          </a:prstGeom>
        </p:spPr>
      </p:pic>
      <p:sp>
        <p:nvSpPr>
          <p:cNvPr id="9" name="Subtitle 47">
            <a:extLst>
              <a:ext uri="{FF2B5EF4-FFF2-40B4-BE49-F238E27FC236}">
                <a16:creationId xmlns:a16="http://schemas.microsoft.com/office/drawing/2014/main" id="{AB3A1D0D-AC8E-E05B-6CFF-8DFCDFDC4594}"/>
              </a:ext>
            </a:extLst>
          </p:cNvPr>
          <p:cNvSpPr txBox="1">
            <a:spLocks/>
          </p:cNvSpPr>
          <p:nvPr/>
        </p:nvSpPr>
        <p:spPr>
          <a:xfrm>
            <a:off x="1987826" y="308236"/>
            <a:ext cx="4463660" cy="45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rgbClr val="013276"/>
                </a:solidFill>
                <a:latin typeface="Ubuntu Medium" panose="020B0504030602030204" pitchFamily="34" charset="0"/>
              </a:rPr>
              <a:t>Next Steps</a:t>
            </a:r>
            <a:endParaRPr lang="en-US" dirty="0">
              <a:solidFill>
                <a:srgbClr val="013276"/>
              </a:solidFill>
              <a:latin typeface="Ubuntu Medium" panose="020B0504030602030204" pitchFamily="34" charset="0"/>
            </a:endParaRPr>
          </a:p>
        </p:txBody>
      </p:sp>
      <p:pic>
        <p:nvPicPr>
          <p:cNvPr id="12" name="Graphic 11" descr="Open hand outline">
            <a:extLst>
              <a:ext uri="{FF2B5EF4-FFF2-40B4-BE49-F238E27FC236}">
                <a16:creationId xmlns:a16="http://schemas.microsoft.com/office/drawing/2014/main" id="{25619F5F-E9C8-5220-DAAF-659261C543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8379" y="4186200"/>
            <a:ext cx="1438382" cy="1438382"/>
          </a:xfrm>
          <a:prstGeom prst="rect">
            <a:avLst/>
          </a:prstGeom>
        </p:spPr>
      </p:pic>
      <p:pic>
        <p:nvPicPr>
          <p:cNvPr id="14" name="Graphic 13" descr="Muscular arm outline">
            <a:extLst>
              <a:ext uri="{FF2B5EF4-FFF2-40B4-BE49-F238E27FC236}">
                <a16:creationId xmlns:a16="http://schemas.microsoft.com/office/drawing/2014/main" id="{46513F0A-B0B8-7F35-5682-9128ED48C2E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04174" y="2292519"/>
            <a:ext cx="1292608" cy="1292608"/>
          </a:xfrm>
          <a:prstGeom prst="rect">
            <a:avLst/>
          </a:prstGeom>
        </p:spPr>
      </p:pic>
      <p:pic>
        <p:nvPicPr>
          <p:cNvPr id="16" name="Graphic 15" descr="Map with pin with solid fill">
            <a:extLst>
              <a:ext uri="{FF2B5EF4-FFF2-40B4-BE49-F238E27FC236}">
                <a16:creationId xmlns:a16="http://schemas.microsoft.com/office/drawing/2014/main" id="{93D74A9A-CF46-734A-9161-72C158B5650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10970" y="710647"/>
            <a:ext cx="1678885" cy="1678885"/>
          </a:xfrm>
          <a:prstGeom prst="rect">
            <a:avLst/>
          </a:prstGeom>
        </p:spPr>
      </p:pic>
    </p:spTree>
    <p:extLst>
      <p:ext uri="{BB962C8B-B14F-4D97-AF65-F5344CB8AC3E}">
        <p14:creationId xmlns:p14="http://schemas.microsoft.com/office/powerpoint/2010/main" val="34682289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D34D5-C339-8476-6FFB-BFEE78B765A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0A37614-EF52-A884-AB3A-B240845E1339}"/>
              </a:ext>
            </a:extLst>
          </p:cNvPr>
          <p:cNvSpPr/>
          <p:nvPr/>
        </p:nvSpPr>
        <p:spPr>
          <a:xfrm>
            <a:off x="1987826" y="0"/>
            <a:ext cx="1020417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56B225F2-B91D-D583-4BE3-F3EE213FB8E7}"/>
              </a:ext>
            </a:extLst>
          </p:cNvPr>
          <p:cNvPicPr>
            <a:picLocks noChangeAspect="1"/>
          </p:cNvPicPr>
          <p:nvPr/>
        </p:nvPicPr>
        <p:blipFill>
          <a:blip r:embed="rId2"/>
          <a:stretch>
            <a:fillRect/>
          </a:stretch>
        </p:blipFill>
        <p:spPr>
          <a:xfrm>
            <a:off x="1247043" y="2136659"/>
            <a:ext cx="9697486" cy="2584681"/>
          </a:xfrm>
          <a:prstGeom prst="rect">
            <a:avLst/>
          </a:prstGeom>
        </p:spPr>
      </p:pic>
      <p:sp>
        <p:nvSpPr>
          <p:cNvPr id="6" name="Subtitle 47">
            <a:extLst>
              <a:ext uri="{FF2B5EF4-FFF2-40B4-BE49-F238E27FC236}">
                <a16:creationId xmlns:a16="http://schemas.microsoft.com/office/drawing/2014/main" id="{346B3706-A046-28CA-9DC9-E26A4E0CFBFD}"/>
              </a:ext>
            </a:extLst>
          </p:cNvPr>
          <p:cNvSpPr txBox="1">
            <a:spLocks/>
          </p:cNvSpPr>
          <p:nvPr/>
        </p:nvSpPr>
        <p:spPr>
          <a:xfrm>
            <a:off x="1987826" y="308236"/>
            <a:ext cx="4463660" cy="45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rgbClr val="013276"/>
                </a:solidFill>
                <a:latin typeface="Ubuntu Medium" panose="020B0504030602030204" pitchFamily="34" charset="0"/>
              </a:rPr>
              <a:t>Next Steps</a:t>
            </a:r>
            <a:endParaRPr lang="en-US" dirty="0">
              <a:solidFill>
                <a:srgbClr val="013276"/>
              </a:solidFill>
              <a:latin typeface="Ubuntu Medium" panose="020B0504030602030204" pitchFamily="34" charset="0"/>
            </a:endParaRPr>
          </a:p>
        </p:txBody>
      </p:sp>
      <p:pic>
        <p:nvPicPr>
          <p:cNvPr id="9" name="Graphic 8" descr="Handshake outline">
            <a:extLst>
              <a:ext uri="{FF2B5EF4-FFF2-40B4-BE49-F238E27FC236}">
                <a16:creationId xmlns:a16="http://schemas.microsoft.com/office/drawing/2014/main" id="{F8C36F9B-1046-CB95-372B-CF4B2ADFC4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22573" y="4721340"/>
            <a:ext cx="2060713" cy="2060713"/>
          </a:xfrm>
          <a:prstGeom prst="rect">
            <a:avLst/>
          </a:prstGeom>
        </p:spPr>
      </p:pic>
      <p:pic>
        <p:nvPicPr>
          <p:cNvPr id="11" name="Graphic 10" descr="Connected outline">
            <a:extLst>
              <a:ext uri="{FF2B5EF4-FFF2-40B4-BE49-F238E27FC236}">
                <a16:creationId xmlns:a16="http://schemas.microsoft.com/office/drawing/2014/main" id="{B02AEFE3-351E-CBC0-85C9-164B97C3F9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84447" y="4612566"/>
            <a:ext cx="2167643" cy="2167643"/>
          </a:xfrm>
          <a:prstGeom prst="rect">
            <a:avLst/>
          </a:prstGeom>
        </p:spPr>
      </p:pic>
    </p:spTree>
    <p:extLst>
      <p:ext uri="{BB962C8B-B14F-4D97-AF65-F5344CB8AC3E}">
        <p14:creationId xmlns:p14="http://schemas.microsoft.com/office/powerpoint/2010/main" val="8026826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AAAF16-25B3-3A35-FD7E-E77EF5B01313}"/>
              </a:ext>
            </a:extLst>
          </p:cNvPr>
          <p:cNvPicPr>
            <a:picLocks noChangeAspect="1"/>
          </p:cNvPicPr>
          <p:nvPr/>
        </p:nvPicPr>
        <p:blipFill>
          <a:blip r:embed="rId2"/>
          <a:stretch>
            <a:fillRect/>
          </a:stretch>
        </p:blipFill>
        <p:spPr>
          <a:xfrm>
            <a:off x="88002" y="1068457"/>
            <a:ext cx="6412189" cy="1656738"/>
          </a:xfrm>
          <a:prstGeom prst="rect">
            <a:avLst/>
          </a:prstGeom>
        </p:spPr>
      </p:pic>
      <p:pic>
        <p:nvPicPr>
          <p:cNvPr id="5" name="Picture 4">
            <a:extLst>
              <a:ext uri="{FF2B5EF4-FFF2-40B4-BE49-F238E27FC236}">
                <a16:creationId xmlns:a16="http://schemas.microsoft.com/office/drawing/2014/main" id="{2DF1C303-2776-1BA1-430E-12FF9CF4844C}"/>
              </a:ext>
            </a:extLst>
          </p:cNvPr>
          <p:cNvPicPr>
            <a:picLocks noChangeAspect="1"/>
          </p:cNvPicPr>
          <p:nvPr/>
        </p:nvPicPr>
        <p:blipFill>
          <a:blip r:embed="rId3"/>
          <a:stretch>
            <a:fillRect/>
          </a:stretch>
        </p:blipFill>
        <p:spPr>
          <a:xfrm>
            <a:off x="88002" y="2760769"/>
            <a:ext cx="6958841" cy="1921965"/>
          </a:xfrm>
          <a:prstGeom prst="rect">
            <a:avLst/>
          </a:prstGeom>
        </p:spPr>
      </p:pic>
      <p:pic>
        <p:nvPicPr>
          <p:cNvPr id="7" name="Picture 6">
            <a:extLst>
              <a:ext uri="{FF2B5EF4-FFF2-40B4-BE49-F238E27FC236}">
                <a16:creationId xmlns:a16="http://schemas.microsoft.com/office/drawing/2014/main" id="{A30E7CAC-4121-E45D-DE76-C40E3E01817C}"/>
              </a:ext>
            </a:extLst>
          </p:cNvPr>
          <p:cNvPicPr>
            <a:picLocks noChangeAspect="1"/>
          </p:cNvPicPr>
          <p:nvPr/>
        </p:nvPicPr>
        <p:blipFill>
          <a:blip r:embed="rId4"/>
          <a:stretch>
            <a:fillRect/>
          </a:stretch>
        </p:blipFill>
        <p:spPr>
          <a:xfrm>
            <a:off x="80343" y="4682734"/>
            <a:ext cx="6221068" cy="2175913"/>
          </a:xfrm>
          <a:prstGeom prst="rect">
            <a:avLst/>
          </a:prstGeom>
        </p:spPr>
      </p:pic>
      <p:pic>
        <p:nvPicPr>
          <p:cNvPr id="9" name="Graphic 8" descr="Bank outline">
            <a:extLst>
              <a:ext uri="{FF2B5EF4-FFF2-40B4-BE49-F238E27FC236}">
                <a16:creationId xmlns:a16="http://schemas.microsoft.com/office/drawing/2014/main" id="{80FFFCAA-8D88-D6FC-6E86-BE12587B9B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08568" y="237684"/>
            <a:ext cx="1305978" cy="1305978"/>
          </a:xfrm>
          <a:prstGeom prst="rect">
            <a:avLst/>
          </a:prstGeom>
        </p:spPr>
      </p:pic>
      <p:sp>
        <p:nvSpPr>
          <p:cNvPr id="10" name="Subtitle 47">
            <a:extLst>
              <a:ext uri="{FF2B5EF4-FFF2-40B4-BE49-F238E27FC236}">
                <a16:creationId xmlns:a16="http://schemas.microsoft.com/office/drawing/2014/main" id="{3C9281DE-B12E-C3E7-3ED4-C91B56C056AC}"/>
              </a:ext>
            </a:extLst>
          </p:cNvPr>
          <p:cNvSpPr txBox="1">
            <a:spLocks/>
          </p:cNvSpPr>
          <p:nvPr/>
        </p:nvSpPr>
        <p:spPr>
          <a:xfrm>
            <a:off x="1987826" y="308236"/>
            <a:ext cx="4463660" cy="45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rgbClr val="013276"/>
                </a:solidFill>
                <a:latin typeface="Ubuntu Medium" panose="020B0504030602030204" pitchFamily="34" charset="0"/>
              </a:rPr>
              <a:t>Funding </a:t>
            </a:r>
            <a:endParaRPr lang="en-US" dirty="0">
              <a:solidFill>
                <a:srgbClr val="013276"/>
              </a:solidFill>
              <a:latin typeface="Ubuntu Medium" panose="020B0504030602030204" pitchFamily="34" charset="0"/>
            </a:endParaRPr>
          </a:p>
        </p:txBody>
      </p:sp>
      <p:sp>
        <p:nvSpPr>
          <p:cNvPr id="11" name="Subtitle 47">
            <a:extLst>
              <a:ext uri="{FF2B5EF4-FFF2-40B4-BE49-F238E27FC236}">
                <a16:creationId xmlns:a16="http://schemas.microsoft.com/office/drawing/2014/main" id="{912E30AB-8CD2-6EA8-F620-F9448703095F}"/>
              </a:ext>
            </a:extLst>
          </p:cNvPr>
          <p:cNvSpPr txBox="1">
            <a:spLocks/>
          </p:cNvSpPr>
          <p:nvPr/>
        </p:nvSpPr>
        <p:spPr>
          <a:xfrm>
            <a:off x="7649958" y="522141"/>
            <a:ext cx="3801051" cy="45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solidFill>
                  <a:schemeClr val="bg1"/>
                </a:solidFill>
                <a:latin typeface="Ubuntu Medium" panose="020B0504030602030204" pitchFamily="34" charset="0"/>
              </a:rPr>
              <a:t>For the partnership to sustain, funding is </a:t>
            </a:r>
            <a:r>
              <a:rPr lang="en-US" sz="2200" b="1" dirty="0">
                <a:solidFill>
                  <a:schemeClr val="bg1"/>
                </a:solidFill>
                <a:latin typeface="Ubuntu Medium" panose="020B0504030602030204" pitchFamily="34" charset="0"/>
              </a:rPr>
              <a:t>essential</a:t>
            </a:r>
            <a:r>
              <a:rPr lang="en-US" sz="2200" dirty="0">
                <a:solidFill>
                  <a:schemeClr val="bg1"/>
                </a:solidFill>
                <a:latin typeface="Ubuntu Medium" panose="020B0504030602030204" pitchFamily="34" charset="0"/>
              </a:rPr>
              <a:t>. The funding model is </a:t>
            </a:r>
            <a:r>
              <a:rPr lang="en-US" sz="2200" b="1" dirty="0">
                <a:solidFill>
                  <a:schemeClr val="bg1"/>
                </a:solidFill>
                <a:latin typeface="Ubuntu Medium" panose="020B0504030602030204" pitchFamily="34" charset="0"/>
              </a:rPr>
              <a:t>scalable</a:t>
            </a:r>
            <a:r>
              <a:rPr lang="en-US" sz="2200" dirty="0">
                <a:solidFill>
                  <a:schemeClr val="bg1"/>
                </a:solidFill>
                <a:latin typeface="Ubuntu Medium" panose="020B0504030602030204" pitchFamily="34" charset="0"/>
              </a:rPr>
              <a:t> as shown.</a:t>
            </a:r>
          </a:p>
        </p:txBody>
      </p:sp>
      <p:sp>
        <p:nvSpPr>
          <p:cNvPr id="12" name="Subtitle 47">
            <a:extLst>
              <a:ext uri="{FF2B5EF4-FFF2-40B4-BE49-F238E27FC236}">
                <a16:creationId xmlns:a16="http://schemas.microsoft.com/office/drawing/2014/main" id="{DBB2D783-32DB-691B-1EF5-9AE2BE9D6763}"/>
              </a:ext>
            </a:extLst>
          </p:cNvPr>
          <p:cNvSpPr txBox="1">
            <a:spLocks/>
          </p:cNvSpPr>
          <p:nvPr/>
        </p:nvSpPr>
        <p:spPr>
          <a:xfrm>
            <a:off x="7550886" y="1987826"/>
            <a:ext cx="4463660" cy="43480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800" dirty="0">
                <a:solidFill>
                  <a:schemeClr val="bg1"/>
                </a:solidFill>
                <a:latin typeface="Ubuntu" panose="020B0504030602030204" pitchFamily="34" charset="0"/>
              </a:rPr>
              <a:t>The document highlights that for every £1 invested in this partnership, approximately </a:t>
            </a:r>
            <a:r>
              <a:rPr lang="en-GB" sz="1800" b="1" dirty="0">
                <a:solidFill>
                  <a:schemeClr val="bg1"/>
                </a:solidFill>
                <a:latin typeface="Ubuntu" panose="020B0504030602030204" pitchFamily="34" charset="0"/>
              </a:rPr>
              <a:t>£45 of wellbeing value </a:t>
            </a:r>
            <a:r>
              <a:rPr lang="en-GB" sz="1800" dirty="0">
                <a:solidFill>
                  <a:schemeClr val="bg1"/>
                </a:solidFill>
                <a:latin typeface="Ubuntu" panose="020B0504030602030204" pitchFamily="34" charset="0"/>
              </a:rPr>
              <a:t>is generated. This exceptional statistic strengthens the case for higher investment levels, particularly given the </a:t>
            </a:r>
            <a:r>
              <a:rPr lang="en-GB" sz="1800" b="1" dirty="0">
                <a:solidFill>
                  <a:schemeClr val="bg1"/>
                </a:solidFill>
                <a:latin typeface="Ubuntu" panose="020B0504030602030204" pitchFamily="34" charset="0"/>
              </a:rPr>
              <a:t>significant impact on wellbeing </a:t>
            </a:r>
            <a:r>
              <a:rPr lang="en-GB" sz="1800" dirty="0">
                <a:solidFill>
                  <a:schemeClr val="bg1"/>
                </a:solidFill>
                <a:latin typeface="Ubuntu" panose="020B0504030602030204" pitchFamily="34" charset="0"/>
              </a:rPr>
              <a:t>for people with intellectual or learning disabilities.</a:t>
            </a:r>
          </a:p>
          <a:p>
            <a:pPr marL="0" indent="0" algn="r">
              <a:buNone/>
            </a:pPr>
            <a:r>
              <a:rPr lang="en-GB" sz="1800" dirty="0">
                <a:solidFill>
                  <a:schemeClr val="bg1"/>
                </a:solidFill>
                <a:latin typeface="Ubuntu" panose="020B0504030602030204" pitchFamily="34" charset="0"/>
              </a:rPr>
              <a:t>For sustainability, a </a:t>
            </a:r>
            <a:r>
              <a:rPr lang="en-GB" sz="1800" b="1" dirty="0">
                <a:solidFill>
                  <a:schemeClr val="bg1"/>
                </a:solidFill>
                <a:latin typeface="Ubuntu" panose="020B0504030602030204" pitchFamily="34" charset="0"/>
              </a:rPr>
              <a:t>multi-year funding commitment </a:t>
            </a:r>
            <a:r>
              <a:rPr lang="en-GB" sz="1800" dirty="0">
                <a:solidFill>
                  <a:schemeClr val="bg1"/>
                </a:solidFill>
                <a:latin typeface="Ubuntu" panose="020B0504030602030204" pitchFamily="34" charset="0"/>
              </a:rPr>
              <a:t>(minimum 2 years) would provide the stability needed to implement long-term strategies and address the sustainability concerns identified in the limitations section.</a:t>
            </a:r>
          </a:p>
        </p:txBody>
      </p:sp>
      <p:sp>
        <p:nvSpPr>
          <p:cNvPr id="2" name="Rectangle 1">
            <a:extLst>
              <a:ext uri="{FF2B5EF4-FFF2-40B4-BE49-F238E27FC236}">
                <a16:creationId xmlns:a16="http://schemas.microsoft.com/office/drawing/2014/main" id="{85ADF4DB-A09F-2CD4-D01A-D46C8B974D53}"/>
              </a:ext>
            </a:extLst>
          </p:cNvPr>
          <p:cNvSpPr/>
          <p:nvPr/>
        </p:nvSpPr>
        <p:spPr>
          <a:xfrm>
            <a:off x="1858668" y="1387278"/>
            <a:ext cx="1324647" cy="1855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CA1768D-EBAC-1B35-5B7E-BB93361A7B13}"/>
              </a:ext>
            </a:extLst>
          </p:cNvPr>
          <p:cNvSpPr/>
          <p:nvPr/>
        </p:nvSpPr>
        <p:spPr>
          <a:xfrm>
            <a:off x="1722968" y="2994784"/>
            <a:ext cx="1449907" cy="16469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58A979D-0197-8BF0-66C8-F56BC5CA9F65}"/>
              </a:ext>
            </a:extLst>
          </p:cNvPr>
          <p:cNvSpPr/>
          <p:nvPr/>
        </p:nvSpPr>
        <p:spPr>
          <a:xfrm>
            <a:off x="1708683" y="4925604"/>
            <a:ext cx="1449907" cy="16469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10324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8870EF44-661C-7A9A-DE9C-DCEE5CF0F506}"/>
              </a:ext>
            </a:extLst>
          </p:cNvPr>
          <p:cNvSpPr txBox="1">
            <a:spLocks/>
          </p:cNvSpPr>
          <p:nvPr/>
        </p:nvSpPr>
        <p:spPr bwMode="auto">
          <a:xfrm>
            <a:off x="798513" y="3072286"/>
            <a:ext cx="6288087" cy="7134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a:solidFill>
                  <a:schemeClr val="bg1"/>
                </a:solidFill>
                <a:latin typeface="Ubuntu Medium" panose="020B0504030602030204" pitchFamily="34" charset="0"/>
                <a:ea typeface="Ubuntu Medium" panose="020B0504030602030204" pitchFamily="34" charset="0"/>
                <a:cs typeface="Ubuntu Medium" panose="020B0504030602030204" pitchFamily="34" charset="0"/>
              </a:rPr>
              <a:t>Impact Report Summary</a:t>
            </a:r>
          </a:p>
        </p:txBody>
      </p:sp>
    </p:spTree>
    <p:extLst>
      <p:ext uri="{BB962C8B-B14F-4D97-AF65-F5344CB8AC3E}">
        <p14:creationId xmlns:p14="http://schemas.microsoft.com/office/powerpoint/2010/main" val="2266889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BAD86-995A-DD3D-11ED-EB1E778CE56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7AD2612-C471-FD21-843B-3392CFBE9657}"/>
              </a:ext>
            </a:extLst>
          </p:cNvPr>
          <p:cNvSpPr/>
          <p:nvPr/>
        </p:nvSpPr>
        <p:spPr>
          <a:xfrm>
            <a:off x="1987826" y="0"/>
            <a:ext cx="1020417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BC3F4EFB-B223-2FD3-94F8-9D268A5FC479}"/>
              </a:ext>
            </a:extLst>
          </p:cNvPr>
          <p:cNvPicPr>
            <a:picLocks noChangeAspect="1"/>
          </p:cNvPicPr>
          <p:nvPr/>
        </p:nvPicPr>
        <p:blipFill>
          <a:blip r:embed="rId2"/>
          <a:stretch>
            <a:fillRect/>
          </a:stretch>
        </p:blipFill>
        <p:spPr>
          <a:xfrm>
            <a:off x="2488716" y="783877"/>
            <a:ext cx="8722623" cy="5392323"/>
          </a:xfrm>
          <a:prstGeom prst="rect">
            <a:avLst/>
          </a:prstGeom>
        </p:spPr>
      </p:pic>
      <p:sp>
        <p:nvSpPr>
          <p:cNvPr id="3" name="Subtitle 47">
            <a:extLst>
              <a:ext uri="{FF2B5EF4-FFF2-40B4-BE49-F238E27FC236}">
                <a16:creationId xmlns:a16="http://schemas.microsoft.com/office/drawing/2014/main" id="{9DCFB8E6-A932-3ED9-90A9-D64E5C1EDB2C}"/>
              </a:ext>
            </a:extLst>
          </p:cNvPr>
          <p:cNvSpPr txBox="1">
            <a:spLocks/>
          </p:cNvSpPr>
          <p:nvPr/>
        </p:nvSpPr>
        <p:spPr>
          <a:xfrm rot="16200000">
            <a:off x="-733714" y="2353031"/>
            <a:ext cx="4463660" cy="13253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solidFill>
                  <a:srgbClr val="013276"/>
                </a:solidFill>
                <a:latin typeface="Ubuntu Medium" panose="020B0504030602030204" pitchFamily="34" charset="0"/>
              </a:rPr>
              <a:t>Summary</a:t>
            </a:r>
            <a:endParaRPr lang="en-US" sz="5400" dirty="0">
              <a:solidFill>
                <a:srgbClr val="013276"/>
              </a:solidFill>
              <a:latin typeface="Ubuntu Medium" panose="020B0504030602030204" pitchFamily="34" charset="0"/>
            </a:endParaRPr>
          </a:p>
        </p:txBody>
      </p:sp>
    </p:spTree>
    <p:extLst>
      <p:ext uri="{BB962C8B-B14F-4D97-AF65-F5344CB8AC3E}">
        <p14:creationId xmlns:p14="http://schemas.microsoft.com/office/powerpoint/2010/main" val="30690577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EE984-7619-9BA1-467D-6D33E7C1E51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9C249C1-E15F-C954-5BE6-34F1643536DC}"/>
              </a:ext>
            </a:extLst>
          </p:cNvPr>
          <p:cNvSpPr/>
          <p:nvPr/>
        </p:nvSpPr>
        <p:spPr>
          <a:xfrm>
            <a:off x="1987826" y="0"/>
            <a:ext cx="1020417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9D3A707E-2AE1-D35A-FDBB-E7B106199C20}"/>
              </a:ext>
            </a:extLst>
          </p:cNvPr>
          <p:cNvPicPr>
            <a:picLocks noChangeAspect="1"/>
          </p:cNvPicPr>
          <p:nvPr/>
        </p:nvPicPr>
        <p:blipFill>
          <a:blip r:embed="rId2"/>
          <a:stretch>
            <a:fillRect/>
          </a:stretch>
        </p:blipFill>
        <p:spPr>
          <a:xfrm>
            <a:off x="2160793" y="1949312"/>
            <a:ext cx="9677400" cy="2800350"/>
          </a:xfrm>
          <a:prstGeom prst="rect">
            <a:avLst/>
          </a:prstGeom>
        </p:spPr>
      </p:pic>
      <p:sp>
        <p:nvSpPr>
          <p:cNvPr id="11" name="Subtitle 47">
            <a:extLst>
              <a:ext uri="{FF2B5EF4-FFF2-40B4-BE49-F238E27FC236}">
                <a16:creationId xmlns:a16="http://schemas.microsoft.com/office/drawing/2014/main" id="{8B6661B3-81B4-0AE4-C0DB-AAE6F9929E4C}"/>
              </a:ext>
            </a:extLst>
          </p:cNvPr>
          <p:cNvSpPr txBox="1">
            <a:spLocks/>
          </p:cNvSpPr>
          <p:nvPr/>
        </p:nvSpPr>
        <p:spPr>
          <a:xfrm rot="16200000">
            <a:off x="-733714" y="2353031"/>
            <a:ext cx="4463660" cy="13253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solidFill>
                  <a:srgbClr val="013276"/>
                </a:solidFill>
                <a:latin typeface="Ubuntu Medium" panose="020B0504030602030204" pitchFamily="34" charset="0"/>
              </a:rPr>
              <a:t>Summary</a:t>
            </a:r>
            <a:endParaRPr lang="en-US" sz="5400" dirty="0">
              <a:solidFill>
                <a:srgbClr val="013276"/>
              </a:solidFill>
              <a:latin typeface="Ubuntu Medium" panose="020B0504030602030204" pitchFamily="34" charset="0"/>
            </a:endParaRPr>
          </a:p>
        </p:txBody>
      </p:sp>
    </p:spTree>
    <p:extLst>
      <p:ext uri="{BB962C8B-B14F-4D97-AF65-F5344CB8AC3E}">
        <p14:creationId xmlns:p14="http://schemas.microsoft.com/office/powerpoint/2010/main" val="2961995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38708-3BE4-16EC-5405-E3912B1458A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0468CC6-356A-623F-052F-CFE91E2ACED2}"/>
              </a:ext>
            </a:extLst>
          </p:cNvPr>
          <p:cNvSpPr/>
          <p:nvPr/>
        </p:nvSpPr>
        <p:spPr>
          <a:xfrm>
            <a:off x="1987826" y="0"/>
            <a:ext cx="1020417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315E547A-5214-F3F2-A64A-892176E4DF72}"/>
              </a:ext>
            </a:extLst>
          </p:cNvPr>
          <p:cNvPicPr>
            <a:picLocks noChangeAspect="1"/>
          </p:cNvPicPr>
          <p:nvPr/>
        </p:nvPicPr>
        <p:blipFill>
          <a:blip r:embed="rId2"/>
          <a:stretch>
            <a:fillRect/>
          </a:stretch>
        </p:blipFill>
        <p:spPr>
          <a:xfrm>
            <a:off x="2160793" y="1297263"/>
            <a:ext cx="9648825" cy="4581525"/>
          </a:xfrm>
          <a:prstGeom prst="rect">
            <a:avLst/>
          </a:prstGeom>
        </p:spPr>
      </p:pic>
      <p:sp>
        <p:nvSpPr>
          <p:cNvPr id="5" name="Subtitle 47">
            <a:extLst>
              <a:ext uri="{FF2B5EF4-FFF2-40B4-BE49-F238E27FC236}">
                <a16:creationId xmlns:a16="http://schemas.microsoft.com/office/drawing/2014/main" id="{82632665-8F9A-19E2-4C40-5C9B69A1D4D4}"/>
              </a:ext>
            </a:extLst>
          </p:cNvPr>
          <p:cNvSpPr txBox="1">
            <a:spLocks/>
          </p:cNvSpPr>
          <p:nvPr/>
        </p:nvSpPr>
        <p:spPr>
          <a:xfrm rot="16200000">
            <a:off x="-733714" y="2353031"/>
            <a:ext cx="4463660" cy="13253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solidFill>
                  <a:srgbClr val="013276"/>
                </a:solidFill>
                <a:latin typeface="Ubuntu Medium" panose="020B0504030602030204" pitchFamily="34" charset="0"/>
              </a:rPr>
              <a:t>Summary</a:t>
            </a:r>
            <a:endParaRPr lang="en-US" sz="5400" dirty="0">
              <a:solidFill>
                <a:srgbClr val="013276"/>
              </a:solidFill>
              <a:latin typeface="Ubuntu Medium" panose="020B0504030602030204" pitchFamily="34" charset="0"/>
            </a:endParaRPr>
          </a:p>
        </p:txBody>
      </p:sp>
    </p:spTree>
    <p:extLst>
      <p:ext uri="{BB962C8B-B14F-4D97-AF65-F5344CB8AC3E}">
        <p14:creationId xmlns:p14="http://schemas.microsoft.com/office/powerpoint/2010/main" val="2266474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6841B-C102-C1CF-4872-C184852FE0F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5EAF516-C593-2D73-6E99-9256A1069630}"/>
              </a:ext>
            </a:extLst>
          </p:cNvPr>
          <p:cNvSpPr txBox="1"/>
          <p:nvPr/>
        </p:nvSpPr>
        <p:spPr>
          <a:xfrm>
            <a:off x="253416" y="1178746"/>
            <a:ext cx="11685168" cy="1569660"/>
          </a:xfrm>
          <a:prstGeom prst="rect">
            <a:avLst/>
          </a:prstGeom>
          <a:noFill/>
        </p:spPr>
        <p:txBody>
          <a:bodyPr wrap="square" rtlCol="0">
            <a:spAutoFit/>
          </a:bodyPr>
          <a:lstStyle/>
          <a:p>
            <a:r>
              <a:rPr lang="en-US" sz="2400" b="1" dirty="0">
                <a:solidFill>
                  <a:schemeClr val="bg1"/>
                </a:solidFill>
              </a:rPr>
              <a:t>Active Norfolk</a:t>
            </a:r>
            <a:r>
              <a:rPr lang="en-US" sz="2400" dirty="0">
                <a:solidFill>
                  <a:schemeClr val="bg1"/>
                </a:solidFill>
              </a:rPr>
              <a:t> </a:t>
            </a:r>
            <a:r>
              <a:rPr lang="en-GB" dirty="0">
                <a:solidFill>
                  <a:schemeClr val="bg1"/>
                </a:solidFill>
              </a:rPr>
              <a:t>is hosted by Norfolk County Council as a mutually beneficial partnership. It is a comprehensive partnership representing those organisations who have an interest/responsibility for improved population outcomes which may be achieved through physical activity. The </a:t>
            </a:r>
            <a:r>
              <a:rPr lang="en-GB" u="sng" dirty="0">
                <a:solidFill>
                  <a:srgbClr val="FFFF00"/>
                </a:solidFill>
                <a:hlinkClick r:id="rId2">
                  <a:extLst>
                    <a:ext uri="{A12FA001-AC4F-418D-AE19-62706E023703}">
                      <ahyp:hlinkClr xmlns:ahyp="http://schemas.microsoft.com/office/drawing/2018/hyperlinkcolor" val="tx"/>
                    </a:ext>
                  </a:extLst>
                </a:hlinkClick>
              </a:rPr>
              <a:t>Active Norfolk Strategy and Impact reports</a:t>
            </a:r>
            <a:r>
              <a:rPr lang="en-GB" dirty="0">
                <a:solidFill>
                  <a:srgbClr val="FFFF00"/>
                </a:solidFill>
              </a:rPr>
              <a:t> </a:t>
            </a:r>
            <a:r>
              <a:rPr lang="en-GB" dirty="0">
                <a:solidFill>
                  <a:schemeClr val="bg1"/>
                </a:solidFill>
              </a:rPr>
              <a:t>outline a commitment to helping Norfolk residents lead healthy and active lifestyles. Through this partnership approach to working, both organisations have made an even greater impact and reach more people who can benefit from being more physically active.</a:t>
            </a:r>
          </a:p>
        </p:txBody>
      </p:sp>
      <p:sp>
        <p:nvSpPr>
          <p:cNvPr id="4" name="TextBox 3">
            <a:extLst>
              <a:ext uri="{FF2B5EF4-FFF2-40B4-BE49-F238E27FC236}">
                <a16:creationId xmlns:a16="http://schemas.microsoft.com/office/drawing/2014/main" id="{2FEA657B-36A8-2D7F-9A4B-67F219B0873D}"/>
              </a:ext>
            </a:extLst>
          </p:cNvPr>
          <p:cNvSpPr txBox="1"/>
          <p:nvPr/>
        </p:nvSpPr>
        <p:spPr>
          <a:xfrm>
            <a:off x="253416" y="2806096"/>
            <a:ext cx="11685168" cy="2400657"/>
          </a:xfrm>
          <a:prstGeom prst="rect">
            <a:avLst/>
          </a:prstGeom>
          <a:noFill/>
        </p:spPr>
        <p:txBody>
          <a:bodyPr wrap="square" rtlCol="0">
            <a:spAutoFit/>
          </a:bodyPr>
          <a:lstStyle/>
          <a:p>
            <a:r>
              <a:rPr lang="en-GB" sz="2400" b="1" dirty="0">
                <a:solidFill>
                  <a:schemeClr val="bg1"/>
                </a:solidFill>
              </a:rPr>
              <a:t>Special Olympics Great Britain (‘GB’)</a:t>
            </a:r>
            <a:r>
              <a:rPr lang="en-GB" sz="2400" dirty="0">
                <a:solidFill>
                  <a:schemeClr val="bg1"/>
                </a:solidFill>
              </a:rPr>
              <a:t> </a:t>
            </a:r>
            <a:r>
              <a:rPr lang="en-GB" dirty="0">
                <a:solidFill>
                  <a:schemeClr val="bg1"/>
                </a:solidFill>
              </a:rPr>
              <a:t>is a non-profit organisation and largest provider of year-round sports training and athletic competition in summer and winter sports for children and adults of all abilities with intellectual disabilities. Special Olympics GB operates its pathway delivery across the nation via its network of 90+ accredited local clubs in line with the </a:t>
            </a:r>
            <a:r>
              <a:rPr lang="en-GB" u="sng" dirty="0">
                <a:solidFill>
                  <a:srgbClr val="FFFF00"/>
                </a:solidFill>
                <a:hlinkClick r:id="rId3">
                  <a:extLst>
                    <a:ext uri="{A12FA001-AC4F-418D-AE19-62706E023703}">
                      <ahyp:hlinkClr xmlns:ahyp="http://schemas.microsoft.com/office/drawing/2018/hyperlinkcolor" val="tx"/>
                    </a:ext>
                  </a:extLst>
                </a:hlinkClick>
              </a:rPr>
              <a:t>Inclusion in Action</a:t>
            </a:r>
            <a:r>
              <a:rPr lang="en-GB" dirty="0">
                <a:solidFill>
                  <a:srgbClr val="FFFF00"/>
                </a:solidFill>
              </a:rPr>
              <a:t> </a:t>
            </a:r>
            <a:r>
              <a:rPr lang="en-GB" dirty="0">
                <a:solidFill>
                  <a:schemeClr val="bg1"/>
                </a:solidFill>
              </a:rPr>
              <a:t>strategy. Special Olympics GB is </a:t>
            </a:r>
            <a:r>
              <a:rPr lang="en-US" dirty="0">
                <a:solidFill>
                  <a:schemeClr val="bg1"/>
                </a:solidFill>
              </a:rPr>
              <a:t>part of the global movement </a:t>
            </a:r>
            <a:r>
              <a:rPr lang="en-US" dirty="0">
                <a:solidFill>
                  <a:srgbClr val="FFFF00"/>
                </a:solidFill>
                <a:hlinkClick r:id="rId4">
                  <a:extLst>
                    <a:ext uri="{A12FA001-AC4F-418D-AE19-62706E023703}">
                      <ahyp:hlinkClr xmlns:ahyp="http://schemas.microsoft.com/office/drawing/2018/hyperlinkcolor" val="tx"/>
                    </a:ext>
                  </a:extLst>
                </a:hlinkClick>
              </a:rPr>
              <a:t>Special Olympics International</a:t>
            </a:r>
            <a:r>
              <a:rPr lang="en-US" dirty="0">
                <a:solidFill>
                  <a:schemeClr val="bg1"/>
                </a:solidFill>
              </a:rPr>
              <a:t>, which is the largest disability sports organisation in the world. Globally, Special Olympics reaches over 4 million athletes and participants across 207 countries. Special Olympics GB is a registered charity and a system partner of Sport England and is a part of the network of National Disability Sport Organisations.</a:t>
            </a:r>
          </a:p>
          <a:p>
            <a:endParaRPr lang="en-GB" dirty="0">
              <a:solidFill>
                <a:schemeClr val="bg1"/>
              </a:solidFill>
            </a:endParaRPr>
          </a:p>
        </p:txBody>
      </p:sp>
      <p:sp>
        <p:nvSpPr>
          <p:cNvPr id="6" name="TextBox 5">
            <a:extLst>
              <a:ext uri="{FF2B5EF4-FFF2-40B4-BE49-F238E27FC236}">
                <a16:creationId xmlns:a16="http://schemas.microsoft.com/office/drawing/2014/main" id="{7F9C9976-F4D3-C153-81FD-D52C1BD01129}"/>
              </a:ext>
            </a:extLst>
          </p:cNvPr>
          <p:cNvSpPr txBox="1"/>
          <p:nvPr/>
        </p:nvSpPr>
        <p:spPr>
          <a:xfrm>
            <a:off x="253416" y="4981103"/>
            <a:ext cx="11685168" cy="1015663"/>
          </a:xfrm>
          <a:prstGeom prst="rect">
            <a:avLst/>
          </a:prstGeom>
          <a:noFill/>
        </p:spPr>
        <p:txBody>
          <a:bodyPr wrap="square" rtlCol="0">
            <a:spAutoFit/>
          </a:bodyPr>
          <a:lstStyle/>
          <a:p>
            <a:r>
              <a:rPr lang="en-GB" sz="2400" b="1" dirty="0">
                <a:solidFill>
                  <a:schemeClr val="bg1"/>
                </a:solidFill>
              </a:rPr>
              <a:t>Special Olympics Norfolk </a:t>
            </a:r>
            <a:r>
              <a:rPr lang="en-GB" dirty="0">
                <a:solidFill>
                  <a:schemeClr val="bg1"/>
                </a:solidFill>
              </a:rPr>
              <a:t>(or ‘SO Norfolk’) is a local accredited club founded in 2013 by volunteers and family members of athletes in Norfolk. Over the years, the programme has grown and evolved to reach hundreds of people across the county, and see athletes reach the national and international stages in their competitive advancement.  </a:t>
            </a:r>
          </a:p>
        </p:txBody>
      </p:sp>
      <p:sp>
        <p:nvSpPr>
          <p:cNvPr id="5" name="Subtitle 47">
            <a:extLst>
              <a:ext uri="{FF2B5EF4-FFF2-40B4-BE49-F238E27FC236}">
                <a16:creationId xmlns:a16="http://schemas.microsoft.com/office/drawing/2014/main" id="{1BD79136-3BA4-069E-88E1-8F6B206419A0}"/>
              </a:ext>
            </a:extLst>
          </p:cNvPr>
          <p:cNvSpPr txBox="1">
            <a:spLocks/>
          </p:cNvSpPr>
          <p:nvPr/>
        </p:nvSpPr>
        <p:spPr>
          <a:xfrm>
            <a:off x="253416" y="432959"/>
            <a:ext cx="4463660" cy="45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latin typeface="Ubuntu Medium" panose="020B0504030602030204" pitchFamily="34" charset="0"/>
              </a:rPr>
              <a:t>Context</a:t>
            </a:r>
            <a:endParaRPr lang="en-US" dirty="0">
              <a:solidFill>
                <a:schemeClr val="bg1"/>
              </a:solidFill>
              <a:latin typeface="Ubuntu Medium" panose="020B0504030602030204" pitchFamily="34" charset="0"/>
            </a:endParaRPr>
          </a:p>
        </p:txBody>
      </p:sp>
    </p:spTree>
    <p:extLst>
      <p:ext uri="{BB962C8B-B14F-4D97-AF65-F5344CB8AC3E}">
        <p14:creationId xmlns:p14="http://schemas.microsoft.com/office/powerpoint/2010/main" val="29216024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60174-83F1-ECF3-3760-A8FACBFEA7F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8CE3630-E450-9FFF-EDD1-42DAA889FE80}"/>
              </a:ext>
            </a:extLst>
          </p:cNvPr>
          <p:cNvSpPr/>
          <p:nvPr/>
        </p:nvSpPr>
        <p:spPr>
          <a:xfrm>
            <a:off x="1987826" y="0"/>
            <a:ext cx="1020417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3CE9F0D2-5D97-25B0-2418-84E4F0DA0F9A}"/>
              </a:ext>
            </a:extLst>
          </p:cNvPr>
          <p:cNvPicPr>
            <a:picLocks noChangeAspect="1"/>
          </p:cNvPicPr>
          <p:nvPr/>
        </p:nvPicPr>
        <p:blipFill>
          <a:blip r:embed="rId2"/>
          <a:stretch>
            <a:fillRect/>
          </a:stretch>
        </p:blipFill>
        <p:spPr>
          <a:xfrm>
            <a:off x="2895599" y="576883"/>
            <a:ext cx="7953375" cy="5953125"/>
          </a:xfrm>
          <a:prstGeom prst="rect">
            <a:avLst/>
          </a:prstGeom>
        </p:spPr>
      </p:pic>
      <p:sp>
        <p:nvSpPr>
          <p:cNvPr id="3" name="Subtitle 47">
            <a:extLst>
              <a:ext uri="{FF2B5EF4-FFF2-40B4-BE49-F238E27FC236}">
                <a16:creationId xmlns:a16="http://schemas.microsoft.com/office/drawing/2014/main" id="{F3853F71-D46E-1E74-3021-800C4467D293}"/>
              </a:ext>
            </a:extLst>
          </p:cNvPr>
          <p:cNvSpPr txBox="1">
            <a:spLocks/>
          </p:cNvSpPr>
          <p:nvPr/>
        </p:nvSpPr>
        <p:spPr>
          <a:xfrm rot="16200000">
            <a:off x="-733714" y="2353031"/>
            <a:ext cx="4463660" cy="13253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solidFill>
                  <a:srgbClr val="013276"/>
                </a:solidFill>
                <a:latin typeface="Ubuntu Medium" panose="020B0504030602030204" pitchFamily="34" charset="0"/>
              </a:rPr>
              <a:t>Summary</a:t>
            </a:r>
            <a:endParaRPr lang="en-US" sz="5400" dirty="0">
              <a:solidFill>
                <a:srgbClr val="013276"/>
              </a:solidFill>
              <a:latin typeface="Ubuntu Medium" panose="020B0504030602030204" pitchFamily="34" charset="0"/>
            </a:endParaRPr>
          </a:p>
        </p:txBody>
      </p:sp>
    </p:spTree>
    <p:extLst>
      <p:ext uri="{BB962C8B-B14F-4D97-AF65-F5344CB8AC3E}">
        <p14:creationId xmlns:p14="http://schemas.microsoft.com/office/powerpoint/2010/main" val="7198216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2763951F-3A6B-D810-35CD-824AFAD8C4C5}"/>
              </a:ext>
            </a:extLst>
          </p:cNvPr>
          <p:cNvSpPr txBox="1">
            <a:spLocks/>
          </p:cNvSpPr>
          <p:nvPr/>
        </p:nvSpPr>
        <p:spPr bwMode="auto">
          <a:xfrm>
            <a:off x="798513" y="3072286"/>
            <a:ext cx="6288087" cy="7134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a:solidFill>
                  <a:schemeClr val="bg1"/>
                </a:solidFill>
                <a:latin typeface="Ubuntu Medium" panose="020B0504030602030204" pitchFamily="34" charset="0"/>
                <a:ea typeface="Ubuntu Medium" panose="020B0504030602030204" pitchFamily="34" charset="0"/>
                <a:cs typeface="Ubuntu Medium" panose="020B0504030602030204" pitchFamily="34" charset="0"/>
              </a:rPr>
              <a:t>Appendix</a:t>
            </a:r>
          </a:p>
        </p:txBody>
      </p:sp>
    </p:spTree>
    <p:extLst>
      <p:ext uri="{BB962C8B-B14F-4D97-AF65-F5344CB8AC3E}">
        <p14:creationId xmlns:p14="http://schemas.microsoft.com/office/powerpoint/2010/main" val="33985389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1868AC-D93B-1725-229B-A8A3A54640BC}"/>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D8184BD0-E79A-C20C-4E4B-9C9CB461ECA0}"/>
              </a:ext>
            </a:extLst>
          </p:cNvPr>
          <p:cNvPicPr>
            <a:picLocks noChangeAspect="1"/>
          </p:cNvPicPr>
          <p:nvPr/>
        </p:nvPicPr>
        <p:blipFill>
          <a:blip r:embed="rId2"/>
          <a:stretch>
            <a:fillRect/>
          </a:stretch>
        </p:blipFill>
        <p:spPr>
          <a:xfrm>
            <a:off x="409989" y="129830"/>
            <a:ext cx="8767970" cy="6074951"/>
          </a:xfrm>
          <a:prstGeom prst="rect">
            <a:avLst/>
          </a:prstGeom>
        </p:spPr>
      </p:pic>
      <p:sp>
        <p:nvSpPr>
          <p:cNvPr id="5" name="TextBox 4">
            <a:extLst>
              <a:ext uri="{FF2B5EF4-FFF2-40B4-BE49-F238E27FC236}">
                <a16:creationId xmlns:a16="http://schemas.microsoft.com/office/drawing/2014/main" id="{0CE97165-B62E-E5BE-2C7E-06FEECE1CD25}"/>
              </a:ext>
            </a:extLst>
          </p:cNvPr>
          <p:cNvSpPr txBox="1"/>
          <p:nvPr/>
        </p:nvSpPr>
        <p:spPr>
          <a:xfrm>
            <a:off x="4277968" y="6011444"/>
            <a:ext cx="7504043" cy="646331"/>
          </a:xfrm>
          <a:prstGeom prst="rect">
            <a:avLst/>
          </a:prstGeom>
          <a:noFill/>
        </p:spPr>
        <p:txBody>
          <a:bodyPr wrap="square" rtlCol="0">
            <a:spAutoFit/>
          </a:bodyPr>
          <a:lstStyle/>
          <a:p>
            <a:r>
              <a:rPr lang="en-GB" b="1" dirty="0"/>
              <a:t>Explanation of Social Value and Wellbeing Value</a:t>
            </a:r>
            <a:endParaRPr lang="en-GB" dirty="0"/>
          </a:p>
          <a:p>
            <a:r>
              <a:rPr lang="en-GB" u="sng" dirty="0">
                <a:hlinkClick r:id="rId3"/>
              </a:rPr>
              <a:t>What is a WELLBY, what is it worth and is it real money? — State of life</a:t>
            </a:r>
            <a:endParaRPr lang="en-GB" dirty="0"/>
          </a:p>
        </p:txBody>
      </p:sp>
    </p:spTree>
    <p:extLst>
      <p:ext uri="{BB962C8B-B14F-4D97-AF65-F5344CB8AC3E}">
        <p14:creationId xmlns:p14="http://schemas.microsoft.com/office/powerpoint/2010/main" val="34736543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22661-F771-4E32-EE34-0F07672C3B4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FF730C9-6A74-3DBD-FE4C-DA818C94C93F}"/>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7791DBFE-E4D3-170A-3A90-9B4D0B378BE5}"/>
              </a:ext>
            </a:extLst>
          </p:cNvPr>
          <p:cNvSpPr txBox="1"/>
          <p:nvPr/>
        </p:nvSpPr>
        <p:spPr>
          <a:xfrm>
            <a:off x="4277968" y="6011444"/>
            <a:ext cx="7504043" cy="646331"/>
          </a:xfrm>
          <a:prstGeom prst="rect">
            <a:avLst/>
          </a:prstGeom>
          <a:noFill/>
        </p:spPr>
        <p:txBody>
          <a:bodyPr wrap="square" rtlCol="0">
            <a:spAutoFit/>
          </a:bodyPr>
          <a:lstStyle/>
          <a:p>
            <a:r>
              <a:rPr lang="en-GB" b="1" dirty="0"/>
              <a:t>Explanation of Social Value and Wellbeing Value</a:t>
            </a:r>
            <a:endParaRPr lang="en-GB" dirty="0"/>
          </a:p>
          <a:p>
            <a:r>
              <a:rPr lang="en-GB" u="sng" dirty="0">
                <a:hlinkClick r:id="rId2"/>
              </a:rPr>
              <a:t>What is a WELLBY, what is it worth and is it real money? — State of life</a:t>
            </a:r>
            <a:endParaRPr lang="en-GB" dirty="0"/>
          </a:p>
        </p:txBody>
      </p:sp>
      <p:pic>
        <p:nvPicPr>
          <p:cNvPr id="2" name="Picture 1" descr="A circular chart with text and symbols&#10;&#10;AI-generated content may be incorrect.">
            <a:extLst>
              <a:ext uri="{FF2B5EF4-FFF2-40B4-BE49-F238E27FC236}">
                <a16:creationId xmlns:a16="http://schemas.microsoft.com/office/drawing/2014/main" id="{FF04EBED-A5D3-C111-FBDF-089C6B80FD8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2999" y="1034496"/>
            <a:ext cx="7514107" cy="4113973"/>
          </a:xfrm>
          <a:prstGeom prst="rect">
            <a:avLst/>
          </a:prstGeom>
          <a:noFill/>
          <a:ln>
            <a:noFill/>
          </a:ln>
        </p:spPr>
      </p:pic>
    </p:spTree>
    <p:extLst>
      <p:ext uri="{BB962C8B-B14F-4D97-AF65-F5344CB8AC3E}">
        <p14:creationId xmlns:p14="http://schemas.microsoft.com/office/powerpoint/2010/main" val="30100234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DD8A3-4017-CF47-37D6-7548BBF1370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4A4BFB5-0DD9-B061-09FF-3AAAF1CA8FA6}"/>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6A773E39-1353-4CC2-B332-7D646A9A38DF}"/>
              </a:ext>
            </a:extLst>
          </p:cNvPr>
          <p:cNvSpPr txBox="1"/>
          <p:nvPr/>
        </p:nvSpPr>
        <p:spPr>
          <a:xfrm>
            <a:off x="4277968" y="6011444"/>
            <a:ext cx="7504043" cy="646331"/>
          </a:xfrm>
          <a:prstGeom prst="rect">
            <a:avLst/>
          </a:prstGeom>
          <a:noFill/>
        </p:spPr>
        <p:txBody>
          <a:bodyPr wrap="square" rtlCol="0">
            <a:spAutoFit/>
          </a:bodyPr>
          <a:lstStyle/>
          <a:p>
            <a:r>
              <a:rPr lang="en-GB" b="1" dirty="0"/>
              <a:t>Explanation of Social Value and Wellbeing Value</a:t>
            </a:r>
            <a:endParaRPr lang="en-GB" dirty="0"/>
          </a:p>
          <a:p>
            <a:r>
              <a:rPr lang="en-GB" u="sng" dirty="0">
                <a:hlinkClick r:id="rId2"/>
              </a:rPr>
              <a:t>What is a WELLBY, what is it worth and is it real money? — State of life</a:t>
            </a:r>
            <a:endParaRPr lang="en-GB" dirty="0"/>
          </a:p>
        </p:txBody>
      </p:sp>
      <p:pic>
        <p:nvPicPr>
          <p:cNvPr id="3" name="Picture 2" descr="A screenshot of a website&#10;&#10;AI-generated content may be incorrect.">
            <a:extLst>
              <a:ext uri="{FF2B5EF4-FFF2-40B4-BE49-F238E27FC236}">
                <a16:creationId xmlns:a16="http://schemas.microsoft.com/office/drawing/2014/main" id="{A5B7C653-F56F-7F2F-FBDA-3DBAFC7AFC9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1248" y="200225"/>
            <a:ext cx="10449504" cy="5660690"/>
          </a:xfrm>
          <a:prstGeom prst="rect">
            <a:avLst/>
          </a:prstGeom>
          <a:noFill/>
          <a:ln>
            <a:noFill/>
          </a:ln>
        </p:spPr>
      </p:pic>
    </p:spTree>
    <p:extLst>
      <p:ext uri="{BB962C8B-B14F-4D97-AF65-F5344CB8AC3E}">
        <p14:creationId xmlns:p14="http://schemas.microsoft.com/office/powerpoint/2010/main" val="4736916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47502-096C-69F7-9C58-73236424E10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AA7CEE7-BCA6-F5C0-72E6-592B010E6360}"/>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BA5EEBAF-4F26-7508-4558-B6DDB8AD3632}"/>
              </a:ext>
            </a:extLst>
          </p:cNvPr>
          <p:cNvSpPr txBox="1"/>
          <p:nvPr/>
        </p:nvSpPr>
        <p:spPr>
          <a:xfrm>
            <a:off x="4277968" y="6011444"/>
            <a:ext cx="7504043" cy="646331"/>
          </a:xfrm>
          <a:prstGeom prst="rect">
            <a:avLst/>
          </a:prstGeom>
          <a:noFill/>
        </p:spPr>
        <p:txBody>
          <a:bodyPr wrap="square" rtlCol="0">
            <a:spAutoFit/>
          </a:bodyPr>
          <a:lstStyle/>
          <a:p>
            <a:r>
              <a:rPr lang="en-GB" b="1" dirty="0"/>
              <a:t>Explanation of Social Value and Wellbeing Value</a:t>
            </a:r>
            <a:endParaRPr lang="en-GB" dirty="0"/>
          </a:p>
          <a:p>
            <a:r>
              <a:rPr lang="en-GB" u="sng" dirty="0">
                <a:hlinkClick r:id="rId2"/>
              </a:rPr>
              <a:t>What is a WELLBY, what is it worth and is it real money? — State of life</a:t>
            </a:r>
            <a:endParaRPr lang="en-GB" dirty="0"/>
          </a:p>
        </p:txBody>
      </p:sp>
      <p:pic>
        <p:nvPicPr>
          <p:cNvPr id="2" name="Picture 1" descr="A screenshot of a survey&#10;&#10;AI-generated content may be incorrect.">
            <a:extLst>
              <a:ext uri="{FF2B5EF4-FFF2-40B4-BE49-F238E27FC236}">
                <a16:creationId xmlns:a16="http://schemas.microsoft.com/office/drawing/2014/main" id="{C052F5E6-BB2C-163C-6D92-B893D0763CB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0992" y="484771"/>
            <a:ext cx="10250015" cy="5061264"/>
          </a:xfrm>
          <a:prstGeom prst="rect">
            <a:avLst/>
          </a:prstGeom>
          <a:noFill/>
          <a:ln>
            <a:noFill/>
          </a:ln>
        </p:spPr>
      </p:pic>
    </p:spTree>
    <p:extLst>
      <p:ext uri="{BB962C8B-B14F-4D97-AF65-F5344CB8AC3E}">
        <p14:creationId xmlns:p14="http://schemas.microsoft.com/office/powerpoint/2010/main" val="19085376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C4DBB-BCED-79C4-B703-8E296B1B3E6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C2DF02D-9145-0FB2-D2CE-51605BF96A10}"/>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C0A1311A-1196-D081-C2BD-5000213F85C3}"/>
              </a:ext>
            </a:extLst>
          </p:cNvPr>
          <p:cNvSpPr txBox="1"/>
          <p:nvPr/>
        </p:nvSpPr>
        <p:spPr>
          <a:xfrm>
            <a:off x="4277968" y="6011444"/>
            <a:ext cx="7504043" cy="646331"/>
          </a:xfrm>
          <a:prstGeom prst="rect">
            <a:avLst/>
          </a:prstGeom>
          <a:noFill/>
        </p:spPr>
        <p:txBody>
          <a:bodyPr wrap="square" rtlCol="0">
            <a:spAutoFit/>
          </a:bodyPr>
          <a:lstStyle/>
          <a:p>
            <a:r>
              <a:rPr lang="en-GB" b="1" dirty="0"/>
              <a:t>Explanation of Social Value and Wellbeing Value</a:t>
            </a:r>
            <a:endParaRPr lang="en-GB" dirty="0"/>
          </a:p>
          <a:p>
            <a:r>
              <a:rPr lang="en-GB" u="sng" dirty="0">
                <a:hlinkClick r:id="rId2"/>
              </a:rPr>
              <a:t>What is a WELLBY, what is it worth and is it real money? — State of life</a:t>
            </a:r>
            <a:endParaRPr lang="en-GB" dirty="0"/>
          </a:p>
        </p:txBody>
      </p:sp>
      <p:pic>
        <p:nvPicPr>
          <p:cNvPr id="3" name="Picture 2" descr="A blue and white text on a white background&#10;&#10;AI-generated content may be incorrect.">
            <a:extLst>
              <a:ext uri="{FF2B5EF4-FFF2-40B4-BE49-F238E27FC236}">
                <a16:creationId xmlns:a16="http://schemas.microsoft.com/office/drawing/2014/main" id="{E0E46EAF-7EBA-E656-2DE4-26F379C26D6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1283" y="498409"/>
            <a:ext cx="9889434" cy="5312810"/>
          </a:xfrm>
          <a:prstGeom prst="rect">
            <a:avLst/>
          </a:prstGeom>
          <a:noFill/>
          <a:ln>
            <a:noFill/>
          </a:ln>
        </p:spPr>
      </p:pic>
    </p:spTree>
    <p:extLst>
      <p:ext uri="{BB962C8B-B14F-4D97-AF65-F5344CB8AC3E}">
        <p14:creationId xmlns:p14="http://schemas.microsoft.com/office/powerpoint/2010/main" val="12117478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07237-2061-AF0B-4441-5B475327305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E30FF39-AD39-2E7C-F9BA-E813AE186ED7}"/>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90D48B1C-ECF1-09E7-BEAE-D5791509FF80}"/>
              </a:ext>
            </a:extLst>
          </p:cNvPr>
          <p:cNvSpPr txBox="1"/>
          <p:nvPr/>
        </p:nvSpPr>
        <p:spPr>
          <a:xfrm>
            <a:off x="4277968" y="6011444"/>
            <a:ext cx="7504043" cy="646331"/>
          </a:xfrm>
          <a:prstGeom prst="rect">
            <a:avLst/>
          </a:prstGeom>
          <a:noFill/>
        </p:spPr>
        <p:txBody>
          <a:bodyPr wrap="square" rtlCol="0">
            <a:spAutoFit/>
          </a:bodyPr>
          <a:lstStyle/>
          <a:p>
            <a:r>
              <a:rPr lang="en-GB" b="1" dirty="0"/>
              <a:t>Explanation of Social Value and Wellbeing Value</a:t>
            </a:r>
            <a:endParaRPr lang="en-GB" dirty="0"/>
          </a:p>
          <a:p>
            <a:r>
              <a:rPr lang="en-GB" u="sng" dirty="0">
                <a:hlinkClick r:id="rId2"/>
              </a:rPr>
              <a:t>What is a WELLBY, what is it worth and is it real money? — State of life</a:t>
            </a:r>
            <a:endParaRPr lang="en-GB" dirty="0"/>
          </a:p>
        </p:txBody>
      </p:sp>
      <p:pic>
        <p:nvPicPr>
          <p:cNvPr id="2" name="Picture 1" descr="A diagram of a life satisfaction differences&#10;&#10;AI-generated content may be incorrect.">
            <a:extLst>
              <a:ext uri="{FF2B5EF4-FFF2-40B4-BE49-F238E27FC236}">
                <a16:creationId xmlns:a16="http://schemas.microsoft.com/office/drawing/2014/main" id="{FBA5A818-634F-130F-7058-2A3F4976896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8261" y="200225"/>
            <a:ext cx="9995477" cy="5369778"/>
          </a:xfrm>
          <a:prstGeom prst="rect">
            <a:avLst/>
          </a:prstGeom>
          <a:noFill/>
          <a:ln>
            <a:noFill/>
          </a:ln>
        </p:spPr>
      </p:pic>
    </p:spTree>
    <p:extLst>
      <p:ext uri="{BB962C8B-B14F-4D97-AF65-F5344CB8AC3E}">
        <p14:creationId xmlns:p14="http://schemas.microsoft.com/office/powerpoint/2010/main" val="19677339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3778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562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F16116-76BB-B844-94B0-2A93D9EB5DA4}"/>
              </a:ext>
            </a:extLst>
          </p:cNvPr>
          <p:cNvSpPr txBox="1"/>
          <p:nvPr/>
        </p:nvSpPr>
        <p:spPr>
          <a:xfrm>
            <a:off x="268842" y="1241890"/>
            <a:ext cx="11326848" cy="646331"/>
          </a:xfrm>
          <a:prstGeom prst="rect">
            <a:avLst/>
          </a:prstGeom>
          <a:noFill/>
        </p:spPr>
        <p:txBody>
          <a:bodyPr wrap="square" rtlCol="0">
            <a:spAutoFit/>
          </a:bodyPr>
          <a:lstStyle/>
          <a:p>
            <a:r>
              <a:rPr lang="en-GB" dirty="0">
                <a:solidFill>
                  <a:schemeClr val="bg1"/>
                </a:solidFill>
              </a:rPr>
              <a:t>Across Special Olympics GB nationally, there are </a:t>
            </a:r>
            <a:r>
              <a:rPr lang="en-GB" u="sng" dirty="0">
                <a:solidFill>
                  <a:srgbClr val="FFFF00"/>
                </a:solidFill>
                <a:hlinkClick r:id="rId2">
                  <a:extLst>
                    <a:ext uri="{A12FA001-AC4F-418D-AE19-62706E023703}">
                      <ahyp:hlinkClr xmlns:ahyp="http://schemas.microsoft.com/office/drawing/2018/hyperlinkcolor" val="tx"/>
                    </a:ext>
                  </a:extLst>
                </a:hlinkClick>
              </a:rPr>
              <a:t>27 different sport pathways</a:t>
            </a:r>
            <a:r>
              <a:rPr lang="en-GB" dirty="0">
                <a:solidFill>
                  <a:srgbClr val="FFFF00"/>
                </a:solidFill>
              </a:rPr>
              <a:t> </a:t>
            </a:r>
            <a:r>
              <a:rPr lang="en-GB" dirty="0">
                <a:solidFill>
                  <a:schemeClr val="bg1"/>
                </a:solidFill>
              </a:rPr>
              <a:t>delivered, 18 of which are delivered in the </a:t>
            </a:r>
            <a:r>
              <a:rPr lang="en-GB" u="sng" dirty="0">
                <a:solidFill>
                  <a:srgbClr val="FFFF00"/>
                </a:solidFill>
                <a:hlinkClick r:id="rId3">
                  <a:extLst>
                    <a:ext uri="{A12FA001-AC4F-418D-AE19-62706E023703}">
                      <ahyp:hlinkClr xmlns:ahyp="http://schemas.microsoft.com/office/drawing/2018/hyperlinkcolor" val="tx"/>
                    </a:ext>
                  </a:extLst>
                </a:hlinkClick>
              </a:rPr>
              <a:t>Eastern Region</a:t>
            </a:r>
            <a:r>
              <a:rPr lang="en-GB" dirty="0">
                <a:solidFill>
                  <a:srgbClr val="FFFF00"/>
                </a:solidFill>
              </a:rPr>
              <a:t> </a:t>
            </a:r>
            <a:r>
              <a:rPr lang="en-GB" dirty="0">
                <a:solidFill>
                  <a:schemeClr val="bg1"/>
                </a:solidFill>
              </a:rPr>
              <a:t>of England, and 6 are delivered by SO Norfolk at the end of 2024. SO Norfolk delivers</a:t>
            </a:r>
            <a:endParaRPr lang="en-GB" sz="1600" dirty="0">
              <a:solidFill>
                <a:schemeClr val="bg1"/>
              </a:solidFill>
              <a:latin typeface="Ubuntu" panose="020B0504030602030204" pitchFamily="34" charset="0"/>
            </a:endParaRPr>
          </a:p>
        </p:txBody>
      </p:sp>
      <p:sp>
        <p:nvSpPr>
          <p:cNvPr id="4" name="TextBox 3">
            <a:extLst>
              <a:ext uri="{FF2B5EF4-FFF2-40B4-BE49-F238E27FC236}">
                <a16:creationId xmlns:a16="http://schemas.microsoft.com/office/drawing/2014/main" id="{8EFE2287-ACFF-9C97-642A-7AA2CF781AEF}"/>
              </a:ext>
            </a:extLst>
          </p:cNvPr>
          <p:cNvSpPr txBox="1"/>
          <p:nvPr/>
        </p:nvSpPr>
        <p:spPr>
          <a:xfrm>
            <a:off x="268841" y="1918038"/>
            <a:ext cx="6721023" cy="258532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6 sporting pathways from grassroots level, with 650 minutes of training per week</a:t>
            </a:r>
          </a:p>
          <a:p>
            <a:pPr marL="285750" indent="-285750">
              <a:buFont typeface="Arial" panose="020B0604020202020204" pitchFamily="34" charset="0"/>
              <a:buChar char="•"/>
            </a:pPr>
            <a:r>
              <a:rPr lang="en-US" dirty="0">
                <a:solidFill>
                  <a:schemeClr val="bg1"/>
                </a:solidFill>
              </a:rPr>
              <a:t>All activity spans across areas of deprivation ranging from the 1st to the 10th </a:t>
            </a:r>
            <a:r>
              <a:rPr lang="en-US" dirty="0">
                <a:solidFill>
                  <a:srgbClr val="FFFF00"/>
                </a:solidFill>
                <a:hlinkClick r:id="rId4">
                  <a:extLst>
                    <a:ext uri="{A12FA001-AC4F-418D-AE19-62706E023703}">
                      <ahyp:hlinkClr xmlns:ahyp="http://schemas.microsoft.com/office/drawing/2018/hyperlinkcolor" val="tx"/>
                    </a:ext>
                  </a:extLst>
                </a:hlinkClick>
              </a:rPr>
              <a:t>percentile</a:t>
            </a:r>
            <a:r>
              <a:rPr lang="en-US" dirty="0">
                <a:solidFill>
                  <a:schemeClr val="bg1"/>
                </a:solidFill>
              </a:rPr>
              <a:t> </a:t>
            </a:r>
          </a:p>
          <a:p>
            <a:pPr marL="285750" indent="-285750">
              <a:buFont typeface="Arial" panose="020B0604020202020204" pitchFamily="34" charset="0"/>
              <a:buChar char="•"/>
            </a:pPr>
            <a:r>
              <a:rPr lang="en-US" dirty="0">
                <a:solidFill>
                  <a:schemeClr val="bg1"/>
                </a:solidFill>
              </a:rPr>
              <a:t>On average, more than 1 in 2 of athletes take part in competitions and pathways in SO Norfolk </a:t>
            </a:r>
          </a:p>
          <a:p>
            <a:pPr marL="285750" indent="-285750">
              <a:buFont typeface="Arial" panose="020B0604020202020204" pitchFamily="34" charset="0"/>
              <a:buChar char="•"/>
            </a:pPr>
            <a:r>
              <a:rPr lang="en-US" dirty="0">
                <a:solidFill>
                  <a:schemeClr val="bg1"/>
                </a:solidFill>
              </a:rPr>
              <a:t>Volunteering opportunities ranging from coaching, to committee roles, to other leadership roles – the average SO Norfolk volunteer holds more than 1 role. </a:t>
            </a:r>
          </a:p>
        </p:txBody>
      </p:sp>
      <p:pic>
        <p:nvPicPr>
          <p:cNvPr id="12" name="Graphic 5" descr="Podium outline">
            <a:extLst>
              <a:ext uri="{FF2B5EF4-FFF2-40B4-BE49-F238E27FC236}">
                <a16:creationId xmlns:a16="http://schemas.microsoft.com/office/drawing/2014/main" id="{D474A432-58CF-401F-5C4F-46D81C5854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62851" y="3037106"/>
            <a:ext cx="1352550" cy="1352550"/>
          </a:xfrm>
          <a:prstGeom prst="rect">
            <a:avLst/>
          </a:prstGeom>
        </p:spPr>
      </p:pic>
      <p:pic>
        <p:nvPicPr>
          <p:cNvPr id="13" name="Graphic 7" descr="Soccer Goal with solid fill">
            <a:extLst>
              <a:ext uri="{FF2B5EF4-FFF2-40B4-BE49-F238E27FC236}">
                <a16:creationId xmlns:a16="http://schemas.microsoft.com/office/drawing/2014/main" id="{8C40B27A-F583-02A8-FFE5-5BD18454C9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29651" y="1853189"/>
            <a:ext cx="1218950" cy="1218950"/>
          </a:xfrm>
          <a:prstGeom prst="rect">
            <a:avLst/>
          </a:prstGeom>
        </p:spPr>
      </p:pic>
      <p:pic>
        <p:nvPicPr>
          <p:cNvPr id="14" name="Graphic 6" descr="Open hand outline">
            <a:extLst>
              <a:ext uri="{FF2B5EF4-FFF2-40B4-BE49-F238E27FC236}">
                <a16:creationId xmlns:a16="http://schemas.microsoft.com/office/drawing/2014/main" id="{7A3B6F27-64BE-5D13-D72F-77FFFA346BF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21587" y="1912934"/>
            <a:ext cx="994385" cy="994385"/>
          </a:xfrm>
          <a:prstGeom prst="rect">
            <a:avLst/>
          </a:prstGeom>
        </p:spPr>
      </p:pic>
      <p:pic>
        <p:nvPicPr>
          <p:cNvPr id="15" name="Graphic 4" descr="Whistle outline">
            <a:extLst>
              <a:ext uri="{FF2B5EF4-FFF2-40B4-BE49-F238E27FC236}">
                <a16:creationId xmlns:a16="http://schemas.microsoft.com/office/drawing/2014/main" id="{C6F98361-A885-AE13-DD58-DD9C7063FE3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93802" y="3037105"/>
            <a:ext cx="1131737" cy="1131737"/>
          </a:xfrm>
          <a:prstGeom prst="rect">
            <a:avLst/>
          </a:prstGeom>
        </p:spPr>
      </p:pic>
      <p:sp>
        <p:nvSpPr>
          <p:cNvPr id="16" name="TextBox 15">
            <a:extLst>
              <a:ext uri="{FF2B5EF4-FFF2-40B4-BE49-F238E27FC236}">
                <a16:creationId xmlns:a16="http://schemas.microsoft.com/office/drawing/2014/main" id="{73ED4F48-CFD7-DDEE-4CC6-4820EB5600B3}"/>
              </a:ext>
            </a:extLst>
          </p:cNvPr>
          <p:cNvSpPr txBox="1"/>
          <p:nvPr/>
        </p:nvSpPr>
        <p:spPr>
          <a:xfrm>
            <a:off x="268841" y="4638404"/>
            <a:ext cx="11161159" cy="1200329"/>
          </a:xfrm>
          <a:prstGeom prst="rect">
            <a:avLst/>
          </a:prstGeom>
          <a:noFill/>
        </p:spPr>
        <p:txBody>
          <a:bodyPr wrap="square" rtlCol="0">
            <a:spAutoFit/>
          </a:bodyPr>
          <a:lstStyle/>
          <a:p>
            <a:r>
              <a:rPr lang="en-GB" dirty="0">
                <a:solidFill>
                  <a:schemeClr val="bg1"/>
                </a:solidFill>
              </a:rPr>
              <a:t>There are </a:t>
            </a:r>
            <a:r>
              <a:rPr lang="en-GB" b="1" dirty="0">
                <a:solidFill>
                  <a:schemeClr val="bg1"/>
                </a:solidFill>
              </a:rPr>
              <a:t>55 volunteers, and 128 athletes and participants</a:t>
            </a:r>
            <a:r>
              <a:rPr lang="en-GB" dirty="0">
                <a:solidFill>
                  <a:schemeClr val="bg1"/>
                </a:solidFill>
              </a:rPr>
              <a:t> registered within the Special Olympics Norfolk accredited programme. The Eastern region is the most highly subscribed region in Special Olympics GB (‘SOGB’) with over 140 volunteers and over 400 athletes and participants. Norfolk houses over a quarter of the activity in the Eastern Region in Special Olympics GB.</a:t>
            </a:r>
            <a:endParaRPr lang="en-GB" sz="1600" dirty="0">
              <a:solidFill>
                <a:schemeClr val="bg1"/>
              </a:solidFill>
              <a:latin typeface="Ubuntu" panose="020B0504030602030204" pitchFamily="34" charset="0"/>
            </a:endParaRPr>
          </a:p>
        </p:txBody>
      </p:sp>
      <p:sp>
        <p:nvSpPr>
          <p:cNvPr id="5" name="Subtitle 47">
            <a:extLst>
              <a:ext uri="{FF2B5EF4-FFF2-40B4-BE49-F238E27FC236}">
                <a16:creationId xmlns:a16="http://schemas.microsoft.com/office/drawing/2014/main" id="{FA423DBB-C705-4191-EF23-EE125CD7FE56}"/>
              </a:ext>
            </a:extLst>
          </p:cNvPr>
          <p:cNvSpPr txBox="1">
            <a:spLocks/>
          </p:cNvSpPr>
          <p:nvPr/>
        </p:nvSpPr>
        <p:spPr>
          <a:xfrm>
            <a:off x="268842" y="444241"/>
            <a:ext cx="10621682" cy="4871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latin typeface="Ubuntu Medium" panose="020B0504030602030204" pitchFamily="34" charset="0"/>
              </a:rPr>
              <a:t>Context continued – Special Olympics Norfolk</a:t>
            </a:r>
          </a:p>
        </p:txBody>
      </p:sp>
    </p:spTree>
    <p:extLst>
      <p:ext uri="{BB962C8B-B14F-4D97-AF65-F5344CB8AC3E}">
        <p14:creationId xmlns:p14="http://schemas.microsoft.com/office/powerpoint/2010/main" val="1672826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9967178E-B2AB-DB77-100F-43EC28677D30}"/>
              </a:ext>
            </a:extLst>
          </p:cNvPr>
          <p:cNvSpPr txBox="1">
            <a:spLocks/>
          </p:cNvSpPr>
          <p:nvPr/>
        </p:nvSpPr>
        <p:spPr bwMode="auto">
          <a:xfrm>
            <a:off x="798513" y="3072286"/>
            <a:ext cx="5559425" cy="7134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a:solidFill>
                  <a:schemeClr val="bg1"/>
                </a:solidFill>
                <a:latin typeface="Ubuntu Medium" panose="020B0504030602030204" pitchFamily="34" charset="0"/>
                <a:ea typeface="Ubuntu Medium" panose="020B0504030602030204" pitchFamily="34" charset="0"/>
                <a:cs typeface="Ubuntu Medium" panose="020B0504030602030204" pitchFamily="34" charset="0"/>
              </a:rPr>
              <a:t>Goals</a:t>
            </a:r>
          </a:p>
        </p:txBody>
      </p:sp>
    </p:spTree>
    <p:extLst>
      <p:ext uri="{BB962C8B-B14F-4D97-AF65-F5344CB8AC3E}">
        <p14:creationId xmlns:p14="http://schemas.microsoft.com/office/powerpoint/2010/main" val="3949744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6">
            <a:extLst>
              <a:ext uri="{FF2B5EF4-FFF2-40B4-BE49-F238E27FC236}">
                <a16:creationId xmlns:a16="http://schemas.microsoft.com/office/drawing/2014/main" id="{53067F18-BF2A-7D4D-A27F-35067F3E570F}"/>
              </a:ext>
            </a:extLst>
          </p:cNvPr>
          <p:cNvSpPr txBox="1">
            <a:spLocks/>
          </p:cNvSpPr>
          <p:nvPr/>
        </p:nvSpPr>
        <p:spPr>
          <a:xfrm>
            <a:off x="569779" y="2089560"/>
            <a:ext cx="3279759" cy="553998"/>
          </a:xfrm>
          <a:prstGeom prst="rect">
            <a:avLst/>
          </a:prstGeom>
        </p:spPr>
        <p:txBody>
          <a:bodyPr lIns="0" tIns="0" rIns="108000" bIns="0">
            <a:spAutoFit/>
          </a:bodyPr>
          <a:lstStyle>
            <a:lvl1pPr marL="0" indent="0" algn="l" defTabSz="914400" rtl="0" eaLnBrk="1" latinLnBrk="0" hangingPunct="1">
              <a:lnSpc>
                <a:spcPct val="90000"/>
              </a:lnSpc>
              <a:spcBef>
                <a:spcPts val="0"/>
              </a:spcBef>
              <a:buFont typeface="Arial" panose="020B0604020202020204" pitchFamily="34" charset="0"/>
              <a:buNone/>
              <a:defRPr sz="1800" b="0" i="0" kern="1200">
                <a:solidFill>
                  <a:schemeClr val="tx1"/>
                </a:solidFill>
                <a:latin typeface="Averta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dirty="0">
                <a:solidFill>
                  <a:schemeClr val="bg1"/>
                </a:solidFill>
                <a:latin typeface="Ubuntu Medium" panose="020B0504030602030204" pitchFamily="34" charset="0"/>
              </a:rPr>
              <a:t>Increased Participation and Opportunities</a:t>
            </a:r>
          </a:p>
        </p:txBody>
      </p:sp>
      <p:sp>
        <p:nvSpPr>
          <p:cNvPr id="3" name="Text Placeholder 36">
            <a:extLst>
              <a:ext uri="{FF2B5EF4-FFF2-40B4-BE49-F238E27FC236}">
                <a16:creationId xmlns:a16="http://schemas.microsoft.com/office/drawing/2014/main" id="{C9871505-29A8-3E49-9D1D-D2610CD4B459}"/>
              </a:ext>
            </a:extLst>
          </p:cNvPr>
          <p:cNvSpPr txBox="1">
            <a:spLocks/>
          </p:cNvSpPr>
          <p:nvPr/>
        </p:nvSpPr>
        <p:spPr>
          <a:xfrm>
            <a:off x="4456120" y="2089560"/>
            <a:ext cx="3279760" cy="553998"/>
          </a:xfrm>
          <a:prstGeom prst="rect">
            <a:avLst/>
          </a:prstGeom>
        </p:spPr>
        <p:txBody>
          <a:bodyPr lIns="0" tIns="0" rIns="108000" bIns="0">
            <a:spAutoFit/>
          </a:bodyPr>
          <a:lstStyle>
            <a:lvl1pPr marL="0" indent="0" algn="l" defTabSz="914400" rtl="0" eaLnBrk="1" latinLnBrk="0" hangingPunct="1">
              <a:lnSpc>
                <a:spcPct val="90000"/>
              </a:lnSpc>
              <a:spcBef>
                <a:spcPts val="0"/>
              </a:spcBef>
              <a:buFont typeface="Arial" panose="020B0604020202020204" pitchFamily="34" charset="0"/>
              <a:buNone/>
              <a:defRPr sz="1800" b="0" i="0" kern="1200">
                <a:solidFill>
                  <a:schemeClr val="tx1"/>
                </a:solidFill>
                <a:latin typeface="Averta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dirty="0">
                <a:solidFill>
                  <a:schemeClr val="bg1"/>
                </a:solidFill>
                <a:latin typeface="Ubuntu Medium" panose="020B0504030602030204" pitchFamily="34" charset="0"/>
              </a:rPr>
              <a:t>Enhanced Compliance, Processes &amp; Infrastructure </a:t>
            </a:r>
          </a:p>
        </p:txBody>
      </p:sp>
      <p:sp>
        <p:nvSpPr>
          <p:cNvPr id="4" name="Text Placeholder 36">
            <a:extLst>
              <a:ext uri="{FF2B5EF4-FFF2-40B4-BE49-F238E27FC236}">
                <a16:creationId xmlns:a16="http://schemas.microsoft.com/office/drawing/2014/main" id="{4DD7F03A-85F3-5B4F-BDE6-47F30F3883C7}"/>
              </a:ext>
            </a:extLst>
          </p:cNvPr>
          <p:cNvSpPr txBox="1">
            <a:spLocks/>
          </p:cNvSpPr>
          <p:nvPr/>
        </p:nvSpPr>
        <p:spPr>
          <a:xfrm>
            <a:off x="8342460" y="2089560"/>
            <a:ext cx="3279760" cy="830997"/>
          </a:xfrm>
          <a:prstGeom prst="rect">
            <a:avLst/>
          </a:prstGeom>
        </p:spPr>
        <p:txBody>
          <a:bodyPr lIns="0" tIns="0" rIns="108000" bIns="0">
            <a:spAutoFit/>
          </a:bodyPr>
          <a:lstStyle>
            <a:lvl1pPr marL="0" indent="0" algn="l" defTabSz="914400" rtl="0" eaLnBrk="1" latinLnBrk="0" hangingPunct="1">
              <a:lnSpc>
                <a:spcPct val="90000"/>
              </a:lnSpc>
              <a:spcBef>
                <a:spcPts val="0"/>
              </a:spcBef>
              <a:buFont typeface="Arial" panose="020B0604020202020204" pitchFamily="34" charset="0"/>
              <a:buNone/>
              <a:defRPr sz="1800" b="0" i="0" kern="1200">
                <a:solidFill>
                  <a:schemeClr val="tx1"/>
                </a:solidFill>
                <a:latin typeface="Averta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solidFill>
                  <a:schemeClr val="bg1"/>
                </a:solidFill>
                <a:latin typeface="Ubuntu Medium" panose="020B0504030602030204" pitchFamily="34" charset="0"/>
              </a:rPr>
              <a:t>I</a:t>
            </a:r>
            <a:r>
              <a:rPr lang="en-GB" sz="2000" dirty="0" err="1">
                <a:solidFill>
                  <a:schemeClr val="bg1"/>
                </a:solidFill>
                <a:latin typeface="Ubuntu Medium" panose="020B0504030602030204" pitchFamily="34" charset="0"/>
              </a:rPr>
              <a:t>mproved</a:t>
            </a:r>
            <a:r>
              <a:rPr lang="en-GB" sz="2000" dirty="0">
                <a:solidFill>
                  <a:schemeClr val="bg1"/>
                </a:solidFill>
                <a:latin typeface="Ubuntu Medium" panose="020B0504030602030204" pitchFamily="34" charset="0"/>
              </a:rPr>
              <a:t> Volunteer Capacity, Capability &amp; Engagement</a:t>
            </a:r>
          </a:p>
        </p:txBody>
      </p:sp>
      <p:sp>
        <p:nvSpPr>
          <p:cNvPr id="5" name="Text Placeholder 36">
            <a:extLst>
              <a:ext uri="{FF2B5EF4-FFF2-40B4-BE49-F238E27FC236}">
                <a16:creationId xmlns:a16="http://schemas.microsoft.com/office/drawing/2014/main" id="{F7620D20-DC61-304D-9845-1AB25DF0D236}"/>
              </a:ext>
            </a:extLst>
          </p:cNvPr>
          <p:cNvSpPr txBox="1">
            <a:spLocks/>
          </p:cNvSpPr>
          <p:nvPr/>
        </p:nvSpPr>
        <p:spPr>
          <a:xfrm>
            <a:off x="569779" y="3018043"/>
            <a:ext cx="3279759" cy="2787591"/>
          </a:xfrm>
          <a:prstGeom prst="rect">
            <a:avLst/>
          </a:prstGeom>
        </p:spPr>
        <p:txBody>
          <a:bodyPr lIns="0" tIns="0" rIns="108000" bIns="0">
            <a:noAutofit/>
          </a:bodyPr>
          <a:lstStyle>
            <a:lvl1pPr marL="0" indent="0" algn="l" defTabSz="914400" rtl="0" eaLnBrk="1" latinLnBrk="0" hangingPunct="1">
              <a:lnSpc>
                <a:spcPct val="100000"/>
              </a:lnSpc>
              <a:spcBef>
                <a:spcPts val="0"/>
              </a:spcBef>
              <a:buFont typeface="Arial" panose="020B0604020202020204" pitchFamily="34" charset="0"/>
              <a:buNone/>
              <a:defRPr sz="1400" b="0" i="0" kern="1200">
                <a:solidFill>
                  <a:schemeClr val="tx1"/>
                </a:solidFill>
                <a:latin typeface="Aver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i="1" dirty="0">
                <a:solidFill>
                  <a:schemeClr val="bg1"/>
                </a:solidFill>
                <a:latin typeface="Ubuntu Light" panose="020B0304030602030204" pitchFamily="34" charset="0"/>
              </a:rPr>
              <a:t>More people in Norfolk with intellectual disabilities engaging in inclusive sports and activities.</a:t>
            </a:r>
          </a:p>
          <a:p>
            <a:pPr algn="ctr"/>
            <a:endParaRPr lang="en-US" sz="1800" i="1" dirty="0">
              <a:solidFill>
                <a:schemeClr val="bg1"/>
              </a:solidFill>
              <a:latin typeface="Ubuntu Light" panose="020B0304030602030204" pitchFamily="34" charset="0"/>
            </a:endParaRPr>
          </a:p>
          <a:p>
            <a:pPr algn="ctr"/>
            <a:endParaRPr lang="en-US" sz="1800" i="1" dirty="0">
              <a:solidFill>
                <a:schemeClr val="bg1"/>
              </a:solidFill>
              <a:latin typeface="Ubuntu Light" panose="020B0304030602030204" pitchFamily="34" charset="0"/>
            </a:endParaRPr>
          </a:p>
          <a:p>
            <a:pPr algn="ctr"/>
            <a:r>
              <a:rPr lang="en-US" sz="1800" i="1" dirty="0">
                <a:solidFill>
                  <a:schemeClr val="bg1"/>
                </a:solidFill>
                <a:latin typeface="Ubuntu Light" panose="020B0304030602030204" pitchFamily="34" charset="0"/>
              </a:rPr>
              <a:t>Increased activity, accessibility, and meaningful opportunities for athletes and volunteers in Norfolk.</a:t>
            </a:r>
            <a:endParaRPr lang="en-GB" sz="1800" i="1" dirty="0">
              <a:solidFill>
                <a:schemeClr val="bg1"/>
              </a:solidFill>
              <a:latin typeface="Ubuntu Light" panose="020B0304030602030204" pitchFamily="34" charset="0"/>
            </a:endParaRPr>
          </a:p>
        </p:txBody>
      </p:sp>
      <p:sp>
        <p:nvSpPr>
          <p:cNvPr id="6" name="Text Placeholder 36">
            <a:extLst>
              <a:ext uri="{FF2B5EF4-FFF2-40B4-BE49-F238E27FC236}">
                <a16:creationId xmlns:a16="http://schemas.microsoft.com/office/drawing/2014/main" id="{E6850B44-573E-BA4F-86E0-0B85D6AE92B5}"/>
              </a:ext>
            </a:extLst>
          </p:cNvPr>
          <p:cNvSpPr txBox="1">
            <a:spLocks/>
          </p:cNvSpPr>
          <p:nvPr/>
        </p:nvSpPr>
        <p:spPr>
          <a:xfrm>
            <a:off x="4456120" y="3429000"/>
            <a:ext cx="3279760" cy="2376633"/>
          </a:xfrm>
          <a:prstGeom prst="rect">
            <a:avLst/>
          </a:prstGeom>
        </p:spPr>
        <p:txBody>
          <a:bodyPr lIns="0" tIns="0" rIns="108000" bIns="0">
            <a:noAutofit/>
          </a:bodyPr>
          <a:lstStyle>
            <a:lvl1pPr marL="0" indent="0" algn="l" defTabSz="914400" rtl="0" eaLnBrk="1" latinLnBrk="0" hangingPunct="1">
              <a:lnSpc>
                <a:spcPct val="100000"/>
              </a:lnSpc>
              <a:spcBef>
                <a:spcPts val="0"/>
              </a:spcBef>
              <a:buFont typeface="Arial" panose="020B0604020202020204" pitchFamily="34" charset="0"/>
              <a:buNone/>
              <a:defRPr sz="1400" b="0" i="0" kern="1200">
                <a:solidFill>
                  <a:schemeClr val="tx1"/>
                </a:solidFill>
                <a:latin typeface="Aver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i="1" dirty="0">
                <a:solidFill>
                  <a:schemeClr val="bg1"/>
                </a:solidFill>
                <a:latin typeface="Ubuntu Light" panose="020B0304030602030204" pitchFamily="34" charset="0"/>
              </a:rPr>
              <a:t>Upscaled club compliance and quality assurance processes according to accreditation standards through improved infrastructure and connected member/organisational processes.</a:t>
            </a:r>
            <a:endParaRPr lang="en-GB" sz="1800" i="1" dirty="0">
              <a:solidFill>
                <a:schemeClr val="bg1"/>
              </a:solidFill>
              <a:latin typeface="Ubuntu Light" panose="020B0304030602030204" pitchFamily="34" charset="0"/>
            </a:endParaRPr>
          </a:p>
        </p:txBody>
      </p:sp>
      <p:sp>
        <p:nvSpPr>
          <p:cNvPr id="7" name="Text Placeholder 36">
            <a:extLst>
              <a:ext uri="{FF2B5EF4-FFF2-40B4-BE49-F238E27FC236}">
                <a16:creationId xmlns:a16="http://schemas.microsoft.com/office/drawing/2014/main" id="{603EE12C-938B-7445-903B-DCF5A381B235}"/>
              </a:ext>
            </a:extLst>
          </p:cNvPr>
          <p:cNvSpPr txBox="1">
            <a:spLocks/>
          </p:cNvSpPr>
          <p:nvPr/>
        </p:nvSpPr>
        <p:spPr>
          <a:xfrm>
            <a:off x="8342460" y="3051462"/>
            <a:ext cx="3279760" cy="2754172"/>
          </a:xfrm>
          <a:prstGeom prst="rect">
            <a:avLst/>
          </a:prstGeom>
        </p:spPr>
        <p:txBody>
          <a:bodyPr lIns="0" tIns="0" rIns="108000" bIns="0">
            <a:noAutofit/>
          </a:bodyPr>
          <a:lstStyle>
            <a:lvl1pPr marL="0" indent="0" algn="l" defTabSz="914400" rtl="0" eaLnBrk="1" latinLnBrk="0" hangingPunct="1">
              <a:lnSpc>
                <a:spcPct val="100000"/>
              </a:lnSpc>
              <a:spcBef>
                <a:spcPts val="0"/>
              </a:spcBef>
              <a:buFont typeface="Arial" panose="020B0604020202020204" pitchFamily="34" charset="0"/>
              <a:buNone/>
              <a:defRPr sz="1400" b="0" i="0" kern="1200">
                <a:solidFill>
                  <a:schemeClr val="tx1"/>
                </a:solidFill>
                <a:latin typeface="Aver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i="1" dirty="0">
                <a:solidFill>
                  <a:schemeClr val="bg1"/>
                </a:solidFill>
                <a:latin typeface="Ubuntu Light" panose="020B0304030602030204" pitchFamily="34" charset="0"/>
              </a:rPr>
              <a:t>Higher volunteer satisfaction with roles better aligned to their skills, alongside opportunities to attract and support new volunteers. The Special Olympics Norfolk programme did not have a sustainable delivery model with its highly stretched volunteer capacity, which this project has sought to solve.</a:t>
            </a:r>
            <a:endParaRPr lang="en-GB" sz="1800" i="1" dirty="0">
              <a:solidFill>
                <a:schemeClr val="bg1"/>
              </a:solidFill>
              <a:latin typeface="Ubuntu Light" panose="020B0304030602030204" pitchFamily="34" charset="0"/>
            </a:endParaRPr>
          </a:p>
        </p:txBody>
      </p:sp>
      <p:sp>
        <p:nvSpPr>
          <p:cNvPr id="8" name="Text Placeholder 36">
            <a:extLst>
              <a:ext uri="{FF2B5EF4-FFF2-40B4-BE49-F238E27FC236}">
                <a16:creationId xmlns:a16="http://schemas.microsoft.com/office/drawing/2014/main" id="{0B97D818-66F5-B34F-8F01-68C39A074E95}"/>
              </a:ext>
            </a:extLst>
          </p:cNvPr>
          <p:cNvSpPr txBox="1">
            <a:spLocks/>
          </p:cNvSpPr>
          <p:nvPr/>
        </p:nvSpPr>
        <p:spPr>
          <a:xfrm>
            <a:off x="569780" y="1469457"/>
            <a:ext cx="1044517" cy="618224"/>
          </a:xfrm>
          <a:prstGeom prst="rect">
            <a:avLst/>
          </a:prstGeom>
        </p:spPr>
        <p:txBody>
          <a:bodyPr lIns="0" tIns="7200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spc="0">
                <a:solidFill>
                  <a:schemeClr val="accent1"/>
                </a:solidFill>
                <a:latin typeface="Aver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latin typeface="Ubuntu Medium" panose="020B0504030602030204" pitchFamily="34" charset="0"/>
              </a:rPr>
              <a:t>01</a:t>
            </a:r>
          </a:p>
        </p:txBody>
      </p:sp>
      <p:sp>
        <p:nvSpPr>
          <p:cNvPr id="9" name="Text Placeholder 36">
            <a:extLst>
              <a:ext uri="{FF2B5EF4-FFF2-40B4-BE49-F238E27FC236}">
                <a16:creationId xmlns:a16="http://schemas.microsoft.com/office/drawing/2014/main" id="{C8A9577B-84D0-1341-9CD9-F9D1BB426DD6}"/>
              </a:ext>
            </a:extLst>
          </p:cNvPr>
          <p:cNvSpPr txBox="1">
            <a:spLocks/>
          </p:cNvSpPr>
          <p:nvPr/>
        </p:nvSpPr>
        <p:spPr>
          <a:xfrm>
            <a:off x="4456120" y="1469457"/>
            <a:ext cx="1044517" cy="618224"/>
          </a:xfrm>
          <a:prstGeom prst="rect">
            <a:avLst/>
          </a:prstGeom>
        </p:spPr>
        <p:txBody>
          <a:bodyPr lIns="0" tIns="7200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spc="0">
                <a:solidFill>
                  <a:schemeClr val="accent1"/>
                </a:solidFill>
                <a:latin typeface="Aver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latin typeface="Ubuntu Medium" panose="020B0504030602030204" pitchFamily="34" charset="0"/>
              </a:rPr>
              <a:t>02</a:t>
            </a:r>
            <a:endParaRPr lang="en-US" dirty="0">
              <a:solidFill>
                <a:schemeClr val="bg1"/>
              </a:solidFill>
              <a:latin typeface="Ubuntu Medium" panose="020B0504030602030204" pitchFamily="34" charset="0"/>
            </a:endParaRPr>
          </a:p>
        </p:txBody>
      </p:sp>
      <p:sp>
        <p:nvSpPr>
          <p:cNvPr id="10" name="Text Placeholder 36">
            <a:extLst>
              <a:ext uri="{FF2B5EF4-FFF2-40B4-BE49-F238E27FC236}">
                <a16:creationId xmlns:a16="http://schemas.microsoft.com/office/drawing/2014/main" id="{AF508281-C2E4-FD4D-A068-1EB679B3438E}"/>
              </a:ext>
            </a:extLst>
          </p:cNvPr>
          <p:cNvSpPr txBox="1">
            <a:spLocks/>
          </p:cNvSpPr>
          <p:nvPr/>
        </p:nvSpPr>
        <p:spPr>
          <a:xfrm>
            <a:off x="8333752" y="1469457"/>
            <a:ext cx="1044517" cy="618224"/>
          </a:xfrm>
          <a:prstGeom prst="rect">
            <a:avLst/>
          </a:prstGeom>
        </p:spPr>
        <p:txBody>
          <a:bodyPr lIns="0" tIns="7200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spc="0">
                <a:solidFill>
                  <a:schemeClr val="accent1"/>
                </a:solidFill>
                <a:latin typeface="Aver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latin typeface="Ubuntu Medium" panose="020B0504030602030204" pitchFamily="34" charset="0"/>
              </a:rPr>
              <a:t>03</a:t>
            </a:r>
            <a:endParaRPr lang="en-US" dirty="0">
              <a:solidFill>
                <a:schemeClr val="bg1"/>
              </a:solidFill>
              <a:latin typeface="Ubuntu Medium" panose="020B0504030602030204" pitchFamily="34" charset="0"/>
            </a:endParaRPr>
          </a:p>
        </p:txBody>
      </p:sp>
      <p:cxnSp>
        <p:nvCxnSpPr>
          <p:cNvPr id="11" name="Straight Connector 10">
            <a:extLst>
              <a:ext uri="{FF2B5EF4-FFF2-40B4-BE49-F238E27FC236}">
                <a16:creationId xmlns:a16="http://schemas.microsoft.com/office/drawing/2014/main" id="{784A7B01-DB82-284C-ACF7-C52CA32D392E}"/>
              </a:ext>
            </a:extLst>
          </p:cNvPr>
          <p:cNvCxnSpPr>
            <a:cxnSpLocks noChangeAspect="1"/>
          </p:cNvCxnSpPr>
          <p:nvPr/>
        </p:nvCxnSpPr>
        <p:spPr>
          <a:xfrm>
            <a:off x="4127863" y="1469457"/>
            <a:ext cx="0" cy="432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F014971-960D-B441-B2A5-CD2C3620ED42}"/>
              </a:ext>
            </a:extLst>
          </p:cNvPr>
          <p:cNvCxnSpPr>
            <a:cxnSpLocks noChangeAspect="1"/>
          </p:cNvCxnSpPr>
          <p:nvPr/>
        </p:nvCxnSpPr>
        <p:spPr>
          <a:xfrm>
            <a:off x="8055427" y="1469457"/>
            <a:ext cx="0" cy="432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Subtitle 47">
            <a:extLst>
              <a:ext uri="{FF2B5EF4-FFF2-40B4-BE49-F238E27FC236}">
                <a16:creationId xmlns:a16="http://schemas.microsoft.com/office/drawing/2014/main" id="{C88A801E-F7F5-224E-BB40-F276E1C0A10A}"/>
              </a:ext>
            </a:extLst>
          </p:cNvPr>
          <p:cNvSpPr txBox="1">
            <a:spLocks/>
          </p:cNvSpPr>
          <p:nvPr/>
        </p:nvSpPr>
        <p:spPr>
          <a:xfrm>
            <a:off x="569779" y="619671"/>
            <a:ext cx="4463660" cy="45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latin typeface="Ubuntu Medium" panose="020B0504030602030204" pitchFamily="34" charset="0"/>
              </a:rPr>
              <a:t>6 Goals to Success</a:t>
            </a:r>
          </a:p>
        </p:txBody>
      </p:sp>
    </p:spTree>
    <p:extLst>
      <p:ext uri="{BB962C8B-B14F-4D97-AF65-F5344CB8AC3E}">
        <p14:creationId xmlns:p14="http://schemas.microsoft.com/office/powerpoint/2010/main" val="2304435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509A5-42C6-D1E8-5C64-9A8642765DC6}"/>
            </a:ext>
          </a:extLst>
        </p:cNvPr>
        <p:cNvGrpSpPr/>
        <p:nvPr/>
      </p:nvGrpSpPr>
      <p:grpSpPr>
        <a:xfrm>
          <a:off x="0" y="0"/>
          <a:ext cx="0" cy="0"/>
          <a:chOff x="0" y="0"/>
          <a:chExt cx="0" cy="0"/>
        </a:xfrm>
      </p:grpSpPr>
      <p:sp>
        <p:nvSpPr>
          <p:cNvPr id="2" name="Text Placeholder 36">
            <a:extLst>
              <a:ext uri="{FF2B5EF4-FFF2-40B4-BE49-F238E27FC236}">
                <a16:creationId xmlns:a16="http://schemas.microsoft.com/office/drawing/2014/main" id="{13A8AAB0-AB0C-0F1A-06F2-C469DA479660}"/>
              </a:ext>
            </a:extLst>
          </p:cNvPr>
          <p:cNvSpPr txBox="1">
            <a:spLocks/>
          </p:cNvSpPr>
          <p:nvPr/>
        </p:nvSpPr>
        <p:spPr>
          <a:xfrm>
            <a:off x="569779" y="2109858"/>
            <a:ext cx="3279759" cy="276999"/>
          </a:xfrm>
          <a:prstGeom prst="rect">
            <a:avLst/>
          </a:prstGeom>
        </p:spPr>
        <p:txBody>
          <a:bodyPr lIns="0" tIns="0" rIns="108000" bIns="0">
            <a:spAutoFit/>
          </a:bodyPr>
          <a:lstStyle>
            <a:lvl1pPr marL="0" indent="0" algn="l" defTabSz="914400" rtl="0" eaLnBrk="1" latinLnBrk="0" hangingPunct="1">
              <a:lnSpc>
                <a:spcPct val="90000"/>
              </a:lnSpc>
              <a:spcBef>
                <a:spcPts val="0"/>
              </a:spcBef>
              <a:buFont typeface="Arial" panose="020B0604020202020204" pitchFamily="34" charset="0"/>
              <a:buNone/>
              <a:defRPr sz="1800" b="0" i="0" kern="1200">
                <a:solidFill>
                  <a:schemeClr val="tx1"/>
                </a:solidFill>
                <a:latin typeface="Averta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solidFill>
                  <a:schemeClr val="bg1"/>
                </a:solidFill>
                <a:latin typeface="Ubuntu Medium" panose="020B0504030602030204" pitchFamily="34" charset="0"/>
              </a:rPr>
              <a:t>S</a:t>
            </a:r>
            <a:r>
              <a:rPr lang="en-GB" sz="2000" dirty="0">
                <a:solidFill>
                  <a:schemeClr val="bg1"/>
                </a:solidFill>
                <a:latin typeface="Ubuntu Medium" panose="020B0504030602030204" pitchFamily="34" charset="0"/>
              </a:rPr>
              <a:t>trategic Integration</a:t>
            </a:r>
          </a:p>
        </p:txBody>
      </p:sp>
      <p:sp>
        <p:nvSpPr>
          <p:cNvPr id="3" name="Text Placeholder 36">
            <a:extLst>
              <a:ext uri="{FF2B5EF4-FFF2-40B4-BE49-F238E27FC236}">
                <a16:creationId xmlns:a16="http://schemas.microsoft.com/office/drawing/2014/main" id="{33CBB5B5-5E38-A53D-A907-9F4841FFDDCA}"/>
              </a:ext>
            </a:extLst>
          </p:cNvPr>
          <p:cNvSpPr txBox="1">
            <a:spLocks/>
          </p:cNvSpPr>
          <p:nvPr/>
        </p:nvSpPr>
        <p:spPr>
          <a:xfrm>
            <a:off x="4456120" y="2099919"/>
            <a:ext cx="3279760" cy="276999"/>
          </a:xfrm>
          <a:prstGeom prst="rect">
            <a:avLst/>
          </a:prstGeom>
        </p:spPr>
        <p:txBody>
          <a:bodyPr lIns="0" tIns="0" rIns="108000" bIns="0">
            <a:spAutoFit/>
          </a:bodyPr>
          <a:lstStyle>
            <a:lvl1pPr marL="0" indent="0" algn="l" defTabSz="914400" rtl="0" eaLnBrk="1" latinLnBrk="0" hangingPunct="1">
              <a:lnSpc>
                <a:spcPct val="90000"/>
              </a:lnSpc>
              <a:spcBef>
                <a:spcPts val="0"/>
              </a:spcBef>
              <a:buFont typeface="Arial" panose="020B0604020202020204" pitchFamily="34" charset="0"/>
              <a:buNone/>
              <a:defRPr sz="1800" b="0" i="0" kern="1200">
                <a:solidFill>
                  <a:schemeClr val="tx1"/>
                </a:solidFill>
                <a:latin typeface="Averta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dirty="0">
                <a:solidFill>
                  <a:schemeClr val="bg1"/>
                </a:solidFill>
                <a:latin typeface="Ubuntu Medium" panose="020B0504030602030204" pitchFamily="34" charset="0"/>
              </a:rPr>
              <a:t>Efficiency Improvements</a:t>
            </a:r>
          </a:p>
        </p:txBody>
      </p:sp>
      <p:sp>
        <p:nvSpPr>
          <p:cNvPr id="4" name="Text Placeholder 36">
            <a:extLst>
              <a:ext uri="{FF2B5EF4-FFF2-40B4-BE49-F238E27FC236}">
                <a16:creationId xmlns:a16="http://schemas.microsoft.com/office/drawing/2014/main" id="{629EA218-E620-09ED-66F4-03A5FCF62DAB}"/>
              </a:ext>
            </a:extLst>
          </p:cNvPr>
          <p:cNvSpPr txBox="1">
            <a:spLocks/>
          </p:cNvSpPr>
          <p:nvPr/>
        </p:nvSpPr>
        <p:spPr>
          <a:xfrm>
            <a:off x="8342460" y="2099919"/>
            <a:ext cx="3279760" cy="553998"/>
          </a:xfrm>
          <a:prstGeom prst="rect">
            <a:avLst/>
          </a:prstGeom>
        </p:spPr>
        <p:txBody>
          <a:bodyPr lIns="0" tIns="0" rIns="108000" bIns="0">
            <a:spAutoFit/>
          </a:bodyPr>
          <a:lstStyle>
            <a:lvl1pPr marL="0" indent="0" algn="l" defTabSz="914400" rtl="0" eaLnBrk="1" latinLnBrk="0" hangingPunct="1">
              <a:lnSpc>
                <a:spcPct val="90000"/>
              </a:lnSpc>
              <a:spcBef>
                <a:spcPts val="0"/>
              </a:spcBef>
              <a:buFont typeface="Arial" panose="020B0604020202020204" pitchFamily="34" charset="0"/>
              <a:buNone/>
              <a:defRPr sz="1800" b="0" i="0" kern="1200">
                <a:solidFill>
                  <a:schemeClr val="tx1"/>
                </a:solidFill>
                <a:latin typeface="Averta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solidFill>
                  <a:schemeClr val="bg1"/>
                </a:solidFill>
                <a:latin typeface="Ubuntu Medium" panose="020B0504030602030204" pitchFamily="34" charset="0"/>
              </a:rPr>
              <a:t>Best Practice Delivery Model &amp; Sustainability</a:t>
            </a:r>
            <a:endParaRPr lang="en-GB" sz="2000" dirty="0">
              <a:solidFill>
                <a:schemeClr val="bg1"/>
              </a:solidFill>
              <a:latin typeface="Ubuntu Medium" panose="020B0504030602030204" pitchFamily="34" charset="0"/>
            </a:endParaRPr>
          </a:p>
        </p:txBody>
      </p:sp>
      <p:sp>
        <p:nvSpPr>
          <p:cNvPr id="5" name="Text Placeholder 36">
            <a:extLst>
              <a:ext uri="{FF2B5EF4-FFF2-40B4-BE49-F238E27FC236}">
                <a16:creationId xmlns:a16="http://schemas.microsoft.com/office/drawing/2014/main" id="{7E572272-ABE0-103B-F3A7-B7F09970BBB5}"/>
              </a:ext>
            </a:extLst>
          </p:cNvPr>
          <p:cNvSpPr txBox="1">
            <a:spLocks/>
          </p:cNvSpPr>
          <p:nvPr/>
        </p:nvSpPr>
        <p:spPr>
          <a:xfrm>
            <a:off x="569779" y="3018043"/>
            <a:ext cx="3279759" cy="2787591"/>
          </a:xfrm>
          <a:prstGeom prst="rect">
            <a:avLst/>
          </a:prstGeom>
        </p:spPr>
        <p:txBody>
          <a:bodyPr lIns="0" tIns="0" rIns="108000" bIns="0">
            <a:noAutofit/>
          </a:bodyPr>
          <a:lstStyle>
            <a:lvl1pPr marL="0" indent="0" algn="l" defTabSz="914400" rtl="0" eaLnBrk="1" latinLnBrk="0" hangingPunct="1">
              <a:lnSpc>
                <a:spcPct val="100000"/>
              </a:lnSpc>
              <a:spcBef>
                <a:spcPts val="0"/>
              </a:spcBef>
              <a:buFont typeface="Arial" panose="020B0604020202020204" pitchFamily="34" charset="0"/>
              <a:buNone/>
              <a:defRPr sz="1400" b="0" i="0" kern="1200">
                <a:solidFill>
                  <a:schemeClr val="tx1"/>
                </a:solidFill>
                <a:latin typeface="Aver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i="1" dirty="0">
                <a:solidFill>
                  <a:schemeClr val="bg1"/>
                </a:solidFill>
                <a:latin typeface="Ubuntu Light" panose="020B0304030602030204" pitchFamily="34" charset="0"/>
              </a:rPr>
              <a:t>Special Olympics GB activities embedded into Active Norfolk’s strategic priorities, such as safeguarding, facilities, education, and health.</a:t>
            </a:r>
            <a:endParaRPr lang="en-GB" sz="1800" i="1" dirty="0">
              <a:solidFill>
                <a:schemeClr val="bg1"/>
              </a:solidFill>
              <a:latin typeface="Ubuntu Light" panose="020B0304030602030204" pitchFamily="34" charset="0"/>
            </a:endParaRPr>
          </a:p>
        </p:txBody>
      </p:sp>
      <p:sp>
        <p:nvSpPr>
          <p:cNvPr id="6" name="Text Placeholder 36">
            <a:extLst>
              <a:ext uri="{FF2B5EF4-FFF2-40B4-BE49-F238E27FC236}">
                <a16:creationId xmlns:a16="http://schemas.microsoft.com/office/drawing/2014/main" id="{40A9B38B-D2CD-2F39-2CB3-B5C6C37C4814}"/>
              </a:ext>
            </a:extLst>
          </p:cNvPr>
          <p:cNvSpPr txBox="1">
            <a:spLocks/>
          </p:cNvSpPr>
          <p:nvPr/>
        </p:nvSpPr>
        <p:spPr>
          <a:xfrm>
            <a:off x="4456120" y="3018043"/>
            <a:ext cx="3279760" cy="2787591"/>
          </a:xfrm>
          <a:prstGeom prst="rect">
            <a:avLst/>
          </a:prstGeom>
        </p:spPr>
        <p:txBody>
          <a:bodyPr lIns="0" tIns="0" rIns="108000" bIns="0">
            <a:noAutofit/>
          </a:bodyPr>
          <a:lstStyle>
            <a:lvl1pPr marL="0" indent="0" algn="l" defTabSz="914400" rtl="0" eaLnBrk="1" latinLnBrk="0" hangingPunct="1">
              <a:lnSpc>
                <a:spcPct val="100000"/>
              </a:lnSpc>
              <a:spcBef>
                <a:spcPts val="0"/>
              </a:spcBef>
              <a:buFont typeface="Arial" panose="020B0604020202020204" pitchFamily="34" charset="0"/>
              <a:buNone/>
              <a:defRPr sz="1400" b="0" i="0" kern="1200">
                <a:solidFill>
                  <a:schemeClr val="tx1"/>
                </a:solidFill>
                <a:latin typeface="Aver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i="1" dirty="0">
                <a:solidFill>
                  <a:schemeClr val="bg1"/>
                </a:solidFill>
                <a:latin typeface="Ubuntu Light" panose="020B0304030602030204" pitchFamily="34" charset="0"/>
              </a:rPr>
              <a:t>Special Olympics GB activities embedded into Active Norfolk’s strategic priorities, such as safeguarding, facilities, education, and health.</a:t>
            </a:r>
            <a:endParaRPr lang="en-GB" sz="1800" i="1" dirty="0">
              <a:solidFill>
                <a:schemeClr val="bg1"/>
              </a:solidFill>
              <a:latin typeface="Ubuntu Light" panose="020B0304030602030204" pitchFamily="34" charset="0"/>
            </a:endParaRPr>
          </a:p>
        </p:txBody>
      </p:sp>
      <p:sp>
        <p:nvSpPr>
          <p:cNvPr id="7" name="Text Placeholder 36">
            <a:extLst>
              <a:ext uri="{FF2B5EF4-FFF2-40B4-BE49-F238E27FC236}">
                <a16:creationId xmlns:a16="http://schemas.microsoft.com/office/drawing/2014/main" id="{6841536C-6DBF-A27F-5C2D-2263E2BF368D}"/>
              </a:ext>
            </a:extLst>
          </p:cNvPr>
          <p:cNvSpPr txBox="1">
            <a:spLocks/>
          </p:cNvSpPr>
          <p:nvPr/>
        </p:nvSpPr>
        <p:spPr>
          <a:xfrm>
            <a:off x="8342460" y="2857290"/>
            <a:ext cx="3279760" cy="2700216"/>
          </a:xfrm>
          <a:prstGeom prst="rect">
            <a:avLst/>
          </a:prstGeom>
        </p:spPr>
        <p:txBody>
          <a:bodyPr lIns="0" tIns="0" rIns="108000" bIns="0">
            <a:noAutofit/>
          </a:bodyPr>
          <a:lstStyle>
            <a:lvl1pPr marL="0" indent="0" algn="l" defTabSz="914400" rtl="0" eaLnBrk="1" latinLnBrk="0" hangingPunct="1">
              <a:lnSpc>
                <a:spcPct val="100000"/>
              </a:lnSpc>
              <a:spcBef>
                <a:spcPts val="0"/>
              </a:spcBef>
              <a:buFont typeface="Arial" panose="020B0604020202020204" pitchFamily="34" charset="0"/>
              <a:buNone/>
              <a:defRPr sz="1400" b="0" i="0" kern="1200">
                <a:solidFill>
                  <a:schemeClr val="tx1"/>
                </a:solidFill>
                <a:latin typeface="Aver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i="1" dirty="0">
                <a:solidFill>
                  <a:schemeClr val="bg1"/>
                </a:solidFill>
                <a:latin typeface="Ubuntu Light" panose="020B0304030602030204" pitchFamily="34" charset="0"/>
              </a:rPr>
              <a:t>Developing a replicable and collaborative model between Special Olympics GB and Active Norfolk, with the longer term aim to enhance inclusive sports provision across England. This involves unlocking sustainable funding streams to grow and maintain the partnership.</a:t>
            </a:r>
            <a:endParaRPr lang="en-GB" sz="1800" i="1" dirty="0">
              <a:solidFill>
                <a:schemeClr val="bg1"/>
              </a:solidFill>
              <a:latin typeface="Ubuntu Light" panose="020B0304030602030204" pitchFamily="34" charset="0"/>
            </a:endParaRPr>
          </a:p>
        </p:txBody>
      </p:sp>
      <p:sp>
        <p:nvSpPr>
          <p:cNvPr id="8" name="Text Placeholder 36">
            <a:extLst>
              <a:ext uri="{FF2B5EF4-FFF2-40B4-BE49-F238E27FC236}">
                <a16:creationId xmlns:a16="http://schemas.microsoft.com/office/drawing/2014/main" id="{AACD9E1C-4E3D-119B-C443-015CB7986B18}"/>
              </a:ext>
            </a:extLst>
          </p:cNvPr>
          <p:cNvSpPr txBox="1">
            <a:spLocks/>
          </p:cNvSpPr>
          <p:nvPr/>
        </p:nvSpPr>
        <p:spPr>
          <a:xfrm>
            <a:off x="569780" y="1469457"/>
            <a:ext cx="1044517" cy="618224"/>
          </a:xfrm>
          <a:prstGeom prst="rect">
            <a:avLst/>
          </a:prstGeom>
        </p:spPr>
        <p:txBody>
          <a:bodyPr lIns="0" tIns="7200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spc="0">
                <a:solidFill>
                  <a:schemeClr val="accent1"/>
                </a:solidFill>
                <a:latin typeface="Aver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latin typeface="Ubuntu Medium" panose="020B0504030602030204" pitchFamily="34" charset="0"/>
              </a:rPr>
              <a:t>04</a:t>
            </a:r>
          </a:p>
        </p:txBody>
      </p:sp>
      <p:sp>
        <p:nvSpPr>
          <p:cNvPr id="9" name="Text Placeholder 36">
            <a:extLst>
              <a:ext uri="{FF2B5EF4-FFF2-40B4-BE49-F238E27FC236}">
                <a16:creationId xmlns:a16="http://schemas.microsoft.com/office/drawing/2014/main" id="{720411C3-2DA5-58EE-3D4C-A62001895276}"/>
              </a:ext>
            </a:extLst>
          </p:cNvPr>
          <p:cNvSpPr txBox="1">
            <a:spLocks/>
          </p:cNvSpPr>
          <p:nvPr/>
        </p:nvSpPr>
        <p:spPr>
          <a:xfrm>
            <a:off x="4456120" y="1469457"/>
            <a:ext cx="1044517" cy="618224"/>
          </a:xfrm>
          <a:prstGeom prst="rect">
            <a:avLst/>
          </a:prstGeom>
        </p:spPr>
        <p:txBody>
          <a:bodyPr lIns="0" tIns="7200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spc="0">
                <a:solidFill>
                  <a:schemeClr val="accent1"/>
                </a:solidFill>
                <a:latin typeface="Aver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latin typeface="Ubuntu Medium" panose="020B0504030602030204" pitchFamily="34" charset="0"/>
              </a:rPr>
              <a:t>05</a:t>
            </a:r>
          </a:p>
        </p:txBody>
      </p:sp>
      <p:sp>
        <p:nvSpPr>
          <p:cNvPr id="10" name="Text Placeholder 36">
            <a:extLst>
              <a:ext uri="{FF2B5EF4-FFF2-40B4-BE49-F238E27FC236}">
                <a16:creationId xmlns:a16="http://schemas.microsoft.com/office/drawing/2014/main" id="{8B19B319-C49F-547D-C3F2-BA3755DF2E8A}"/>
              </a:ext>
            </a:extLst>
          </p:cNvPr>
          <p:cNvSpPr txBox="1">
            <a:spLocks/>
          </p:cNvSpPr>
          <p:nvPr/>
        </p:nvSpPr>
        <p:spPr>
          <a:xfrm>
            <a:off x="8333752" y="1469457"/>
            <a:ext cx="1044517" cy="618224"/>
          </a:xfrm>
          <a:prstGeom prst="rect">
            <a:avLst/>
          </a:prstGeom>
        </p:spPr>
        <p:txBody>
          <a:bodyPr lIns="0" tIns="7200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spc="0">
                <a:solidFill>
                  <a:schemeClr val="accent1"/>
                </a:solidFill>
                <a:latin typeface="Aver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latin typeface="Ubuntu Medium" panose="020B0504030602030204" pitchFamily="34" charset="0"/>
              </a:rPr>
              <a:t>06</a:t>
            </a:r>
          </a:p>
        </p:txBody>
      </p:sp>
      <p:cxnSp>
        <p:nvCxnSpPr>
          <p:cNvPr id="11" name="Straight Connector 10">
            <a:extLst>
              <a:ext uri="{FF2B5EF4-FFF2-40B4-BE49-F238E27FC236}">
                <a16:creationId xmlns:a16="http://schemas.microsoft.com/office/drawing/2014/main" id="{30F2E47F-D8F8-013F-37CF-B5962FFB920F}"/>
              </a:ext>
            </a:extLst>
          </p:cNvPr>
          <p:cNvCxnSpPr>
            <a:cxnSpLocks noChangeAspect="1"/>
          </p:cNvCxnSpPr>
          <p:nvPr/>
        </p:nvCxnSpPr>
        <p:spPr>
          <a:xfrm>
            <a:off x="4127863" y="1469457"/>
            <a:ext cx="0" cy="432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5869EC0-1C23-B400-976F-936095CC3E04}"/>
              </a:ext>
            </a:extLst>
          </p:cNvPr>
          <p:cNvCxnSpPr>
            <a:cxnSpLocks noChangeAspect="1"/>
          </p:cNvCxnSpPr>
          <p:nvPr/>
        </p:nvCxnSpPr>
        <p:spPr>
          <a:xfrm>
            <a:off x="8055427" y="1469457"/>
            <a:ext cx="0" cy="432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Subtitle 47">
            <a:extLst>
              <a:ext uri="{FF2B5EF4-FFF2-40B4-BE49-F238E27FC236}">
                <a16:creationId xmlns:a16="http://schemas.microsoft.com/office/drawing/2014/main" id="{339C8DA2-5553-4946-DC53-E8E66B27CEFA}"/>
              </a:ext>
            </a:extLst>
          </p:cNvPr>
          <p:cNvSpPr txBox="1">
            <a:spLocks/>
          </p:cNvSpPr>
          <p:nvPr/>
        </p:nvSpPr>
        <p:spPr>
          <a:xfrm>
            <a:off x="569778" y="619671"/>
            <a:ext cx="6039741" cy="45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latin typeface="Ubuntu Medium" panose="020B0504030602030204" pitchFamily="34" charset="0"/>
              </a:rPr>
              <a:t>6 Goals to Success (cont’d)</a:t>
            </a:r>
          </a:p>
        </p:txBody>
      </p:sp>
    </p:spTree>
    <p:extLst>
      <p:ext uri="{BB962C8B-B14F-4D97-AF65-F5344CB8AC3E}">
        <p14:creationId xmlns:p14="http://schemas.microsoft.com/office/powerpoint/2010/main" val="42557706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2D7EA2B31A24B438847D14B5D898954" ma:contentTypeVersion="18" ma:contentTypeDescription="Create a new document." ma:contentTypeScope="" ma:versionID="afc95428958f5bc4b8f33bdc955ac2d6">
  <xsd:schema xmlns:xsd="http://www.w3.org/2001/XMLSchema" xmlns:xs="http://www.w3.org/2001/XMLSchema" xmlns:p="http://schemas.microsoft.com/office/2006/metadata/properties" xmlns:ns2="a55bf240-8706-42f5-bf69-a40ec53b7472" xmlns:ns3="50c3b5a4-5356-4479-8315-d73d1d5052ed" targetNamespace="http://schemas.microsoft.com/office/2006/metadata/properties" ma:root="true" ma:fieldsID="c561c470d4fadb1e115735e01321eef3" ns2:_="" ns3:_="">
    <xsd:import namespace="a55bf240-8706-42f5-bf69-a40ec53b7472"/>
    <xsd:import namespace="50c3b5a4-5356-4479-8315-d73d1d5052e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5bf240-8706-42f5-bf69-a40ec53b74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f6b4047-bc2e-465e-b156-38c203ca084d"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description="" ma:indexed="true"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c3b5a4-5356-4479-8315-d73d1d5052e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6ba17f7d-3bab-4115-9eb1-91ea4f9fe945}" ma:internalName="TaxCatchAll" ma:showField="CatchAllData" ma:web="50c3b5a4-5356-4479-8315-d73d1d5052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55bf240-8706-42f5-bf69-a40ec53b7472">
      <Terms xmlns="http://schemas.microsoft.com/office/infopath/2007/PartnerControls"/>
    </lcf76f155ced4ddcb4097134ff3c332f>
    <TaxCatchAll xmlns="50c3b5a4-5356-4479-8315-d73d1d5052ed" xsi:nil="true"/>
  </documentManagement>
</p:properties>
</file>

<file path=customXml/itemProps1.xml><?xml version="1.0" encoding="utf-8"?>
<ds:datastoreItem xmlns:ds="http://schemas.openxmlformats.org/officeDocument/2006/customXml" ds:itemID="{642094DA-E14C-410C-B6F3-9322D17BA621}"/>
</file>

<file path=customXml/itemProps2.xml><?xml version="1.0" encoding="utf-8"?>
<ds:datastoreItem xmlns:ds="http://schemas.openxmlformats.org/officeDocument/2006/customXml" ds:itemID="{F36287CB-FCE4-4CF6-B093-30BC67264F54}">
  <ds:schemaRefs>
    <ds:schemaRef ds:uri="http://schemas.microsoft.com/sharepoint/v3/contenttype/forms"/>
  </ds:schemaRefs>
</ds:datastoreItem>
</file>

<file path=customXml/itemProps3.xml><?xml version="1.0" encoding="utf-8"?>
<ds:datastoreItem xmlns:ds="http://schemas.openxmlformats.org/officeDocument/2006/customXml" ds:itemID="{CD874412-0913-42C8-AB6B-EBFA63793029}">
  <ds:schemaRefs>
    <ds:schemaRef ds:uri="http://purl.org/dc/dcmitype/"/>
    <ds:schemaRef ds:uri="82d005b0-540d-4b84-ba65-4d32388a6079"/>
    <ds:schemaRef ds:uri="http://www.w3.org/XML/1998/namespace"/>
    <ds:schemaRef ds:uri="http://schemas.microsoft.com/office/infopath/2007/PartnerControls"/>
    <ds:schemaRef ds:uri="http://purl.org/dc/terms/"/>
    <ds:schemaRef ds:uri="http://schemas.openxmlformats.org/package/2006/metadata/core-properties"/>
    <ds:schemaRef ds:uri="http://schemas.microsoft.com/office/2006/documentManagement/types"/>
    <ds:schemaRef ds:uri="229f7a9c-887a-4a48-993b-731642e2512e"/>
    <ds:schemaRef ds:uri="http://schemas.microsoft.com/office/2006/metadata/properties"/>
    <ds:schemaRef ds:uri="http://purl.org/dc/elements/1.1/"/>
    <ds:schemaRef ds:uri="a55bf240-8706-42f5-bf69-a40ec53b7472"/>
    <ds:schemaRef ds:uri="50c3b5a4-5356-4479-8315-d73d1d5052ed"/>
  </ds:schemaRefs>
</ds:datastoreItem>
</file>

<file path=docProps/app.xml><?xml version="1.0" encoding="utf-8"?>
<Properties xmlns="http://schemas.openxmlformats.org/officeDocument/2006/extended-properties" xmlns:vt="http://schemas.openxmlformats.org/officeDocument/2006/docPropsVTypes">
  <TotalTime>0</TotalTime>
  <Words>4172</Words>
  <Application>Microsoft Office PowerPoint</Application>
  <PresentationFormat>Widescreen</PresentationFormat>
  <Paragraphs>273</Paragraphs>
  <Slides>59</Slides>
  <Notes>0</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Tara Donoghue</dc:creator>
  <cp:lastModifiedBy>Emma Kane-McGuigan</cp:lastModifiedBy>
  <cp:revision>38</cp:revision>
  <dcterms:created xsi:type="dcterms:W3CDTF">2021-08-16T13:03:25Z</dcterms:created>
  <dcterms:modified xsi:type="dcterms:W3CDTF">2025-08-27T07:13:28Z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0x01010062D7EA2B31A24B438847D14B5D898954</vt:lpwstr>
  </property>
  <property fmtid="{D5CDD505-2E9C-101B-9397-08002B2CF9AE}" pid="3" name="MediaServiceImageTags">
    <vt:lpwstr/>
  </property>
</Properties>
</file>