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8" r:id="rId2"/>
    <p:sldId id="259" r:id="rId3"/>
    <p:sldId id="260" r:id="rId4"/>
    <p:sldId id="261" r:id="rId5"/>
    <p:sldId id="264" r:id="rId6"/>
    <p:sldId id="265" r:id="rId7"/>
    <p:sldId id="262" r:id="rId8"/>
    <p:sldId id="263" r:id="rId9"/>
    <p:sldId id="284" r:id="rId10"/>
    <p:sldId id="293" r:id="rId11"/>
    <p:sldId id="294" r:id="rId12"/>
    <p:sldId id="297" r:id="rId13"/>
    <p:sldId id="296"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161C"/>
    <a:srgbClr val="013276"/>
    <a:srgbClr val="B53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4CDF34-27B4-4161-A41D-27A22FE2722E}" v="2" dt="2025-07-09T15:16:09.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7"/>
    <p:restoredTop sz="74629" autoAdjust="0"/>
  </p:normalViewPr>
  <p:slideViewPr>
    <p:cSldViewPr snapToGrid="0" snapToObjects="1">
      <p:cViewPr varScale="1">
        <p:scale>
          <a:sx n="45" d="100"/>
          <a:sy n="45" d="100"/>
        </p:scale>
        <p:origin x="141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Leathwood" userId="e5ec0be8-5c9f-45e5-a8ad-c549f2e1de34" providerId="ADAL" clId="{DF4CDF34-27B4-4161-A41D-27A22FE2722E}"/>
    <pc:docChg chg="modSld">
      <pc:chgData name="Adam Leathwood" userId="e5ec0be8-5c9f-45e5-a8ad-c549f2e1de34" providerId="ADAL" clId="{DF4CDF34-27B4-4161-A41D-27A22FE2722E}" dt="2025-07-09T15:16:16.379" v="191" actId="113"/>
      <pc:docMkLst>
        <pc:docMk/>
      </pc:docMkLst>
      <pc:sldChg chg="addSp modSp mod">
        <pc:chgData name="Adam Leathwood" userId="e5ec0be8-5c9f-45e5-a8ad-c549f2e1de34" providerId="ADAL" clId="{DF4CDF34-27B4-4161-A41D-27A22FE2722E}" dt="2025-07-09T15:16:16.379" v="191" actId="113"/>
        <pc:sldMkLst>
          <pc:docMk/>
          <pc:sldMk cId="2210265933" sldId="297"/>
        </pc:sldMkLst>
        <pc:spChg chg="add mod">
          <ac:chgData name="Adam Leathwood" userId="e5ec0be8-5c9f-45e5-a8ad-c549f2e1de34" providerId="ADAL" clId="{DF4CDF34-27B4-4161-A41D-27A22FE2722E}" dt="2025-07-09T15:16:16.379" v="191" actId="113"/>
          <ac:spMkLst>
            <pc:docMk/>
            <pc:sldMk cId="2210265933" sldId="297"/>
            <ac:spMk id="2" creationId="{3010175F-A4F8-8616-6970-755ED8B9BE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5616E-955E-44D6-A538-628C9097EE4C}" type="datetimeFigureOut">
              <a:rPr lang="en-GB" smtClean="0"/>
              <a:t>09/07/2025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533554-310F-4C67-AC58-61F1A4FB65D5}" type="slidenum">
              <a:rPr lang="en-GB" smtClean="0"/>
              <a:t>‹#›</a:t>
            </a:fld>
            <a:endParaRPr lang="en-GB"/>
          </a:p>
        </p:txBody>
      </p:sp>
    </p:spTree>
    <p:extLst>
      <p:ext uri="{BB962C8B-B14F-4D97-AF65-F5344CB8AC3E}">
        <p14:creationId xmlns:p14="http://schemas.microsoft.com/office/powerpoint/2010/main" val="239328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533554-310F-4C67-AC58-61F1A4FB65D5}" type="slidenum">
              <a:rPr lang="en-GB" smtClean="0"/>
              <a:t>2</a:t>
            </a:fld>
            <a:endParaRPr lang="en-GB"/>
          </a:p>
        </p:txBody>
      </p:sp>
    </p:spTree>
    <p:extLst>
      <p:ext uri="{BB962C8B-B14F-4D97-AF65-F5344CB8AC3E}">
        <p14:creationId xmlns:p14="http://schemas.microsoft.com/office/powerpoint/2010/main" val="1836059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although there is lots of legislation and guidance in regard to safeguarding, it is in fact really simple. Safeguarding is everything we do to ensure athletes are safe when in our care. It’s things like safer recruitment, risk assessments and training on awareness. </a:t>
            </a:r>
          </a:p>
          <a:p>
            <a:endParaRPr lang="en-GB" dirty="0"/>
          </a:p>
        </p:txBody>
      </p:sp>
      <p:sp>
        <p:nvSpPr>
          <p:cNvPr id="4" name="Slide Number Placeholder 3"/>
          <p:cNvSpPr>
            <a:spLocks noGrp="1"/>
          </p:cNvSpPr>
          <p:nvPr>
            <p:ph type="sldNum" sz="quarter" idx="5"/>
          </p:nvPr>
        </p:nvSpPr>
        <p:spPr/>
        <p:txBody>
          <a:bodyPr/>
          <a:lstStyle/>
          <a:p>
            <a:fld id="{32533554-310F-4C67-AC58-61F1A4FB65D5}" type="slidenum">
              <a:rPr lang="en-GB" smtClean="0"/>
              <a:t>3</a:t>
            </a:fld>
            <a:endParaRPr lang="en-GB"/>
          </a:p>
        </p:txBody>
      </p:sp>
    </p:spTree>
    <p:extLst>
      <p:ext uri="{BB962C8B-B14F-4D97-AF65-F5344CB8AC3E}">
        <p14:creationId xmlns:p14="http://schemas.microsoft.com/office/powerpoint/2010/main" val="4189468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 that this is the SOGB Commitment and ethos around safeguarding and welfare. Essentially the safety and happiness of our athletes is paramount.</a:t>
            </a:r>
          </a:p>
          <a:p>
            <a:endParaRPr lang="en-GB" dirty="0"/>
          </a:p>
        </p:txBody>
      </p:sp>
      <p:sp>
        <p:nvSpPr>
          <p:cNvPr id="4" name="Slide Number Placeholder 3"/>
          <p:cNvSpPr>
            <a:spLocks noGrp="1"/>
          </p:cNvSpPr>
          <p:nvPr>
            <p:ph type="sldNum" sz="quarter" idx="5"/>
          </p:nvPr>
        </p:nvSpPr>
        <p:spPr/>
        <p:txBody>
          <a:bodyPr/>
          <a:lstStyle/>
          <a:p>
            <a:fld id="{32533554-310F-4C67-AC58-61F1A4FB65D5}" type="slidenum">
              <a:rPr lang="en-GB" smtClean="0"/>
              <a:t>4</a:t>
            </a:fld>
            <a:endParaRPr lang="en-GB"/>
          </a:p>
        </p:txBody>
      </p:sp>
    </p:spTree>
    <p:extLst>
      <p:ext uri="{BB962C8B-B14F-4D97-AF65-F5344CB8AC3E}">
        <p14:creationId xmlns:p14="http://schemas.microsoft.com/office/powerpoint/2010/main" val="206985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statement emphasises that harm is not always immediately visible and not always physical. Emphasise this point to learners.</a:t>
            </a:r>
          </a:p>
          <a:p>
            <a:endParaRPr lang="en-GB" dirty="0"/>
          </a:p>
        </p:txBody>
      </p:sp>
      <p:sp>
        <p:nvSpPr>
          <p:cNvPr id="4" name="Slide Number Placeholder 3"/>
          <p:cNvSpPr>
            <a:spLocks noGrp="1"/>
          </p:cNvSpPr>
          <p:nvPr>
            <p:ph type="sldNum" sz="quarter" idx="5"/>
          </p:nvPr>
        </p:nvSpPr>
        <p:spPr/>
        <p:txBody>
          <a:bodyPr/>
          <a:lstStyle/>
          <a:p>
            <a:fld id="{32533554-310F-4C67-AC58-61F1A4FB65D5}" type="slidenum">
              <a:rPr lang="en-GB" smtClean="0"/>
              <a:t>5</a:t>
            </a:fld>
            <a:endParaRPr lang="en-GB"/>
          </a:p>
        </p:txBody>
      </p:sp>
    </p:spTree>
    <p:extLst>
      <p:ext uri="{BB962C8B-B14F-4D97-AF65-F5344CB8AC3E}">
        <p14:creationId xmlns:p14="http://schemas.microsoft.com/office/powerpoint/2010/main" val="3214306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for children there are the four types of abuse and that for adults there are ten. The ten for adults come from the care act 2014.</a:t>
            </a:r>
          </a:p>
          <a:p>
            <a:r>
              <a:rPr lang="en-GB" dirty="0"/>
              <a:t>At this point go through each type of abuse giving a brief description of behaviour that constitutes this abuse and some of the possible signs and symptoms of the abuse.</a:t>
            </a:r>
          </a:p>
          <a:p>
            <a:r>
              <a:rPr lang="en-GB" dirty="0"/>
              <a:t>ASK THE GROUP FOR EXAMPLES OF THE TYPES OF ABUSE</a:t>
            </a:r>
          </a:p>
          <a:p>
            <a:r>
              <a:rPr lang="en-GB" dirty="0"/>
              <a:t> See below for descriptions of each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 </a:t>
            </a:r>
            <a:r>
              <a:rPr lang="en-US" sz="1200" b="1" dirty="0"/>
              <a:t>Physical</a:t>
            </a:r>
            <a:r>
              <a:rPr lang="en-US" sz="1200" dirty="0"/>
              <a:t> abuse is hurting someone on purpose causing injuries such as bruises, broken bones, burns or cuts. Can also be giving someone drugs, alcohol or medication that they do not want or need.</a:t>
            </a:r>
          </a:p>
          <a:p>
            <a:r>
              <a:rPr lang="en-GB" dirty="0"/>
              <a:t> - </a:t>
            </a:r>
            <a:r>
              <a:rPr lang="en-GB" b="1" dirty="0"/>
              <a:t>Emotional/Psychological </a:t>
            </a:r>
            <a:r>
              <a:rPr lang="en-GB" dirty="0"/>
              <a:t>People who are emotionally abused suffer emotional maltreatment or neglect. It's sometimes called psychological abuse and can cause people serious harm. Things like name calling, being told that you’re worthless and being left out are psychological abuse. This can also be online, any form of bullying is psychological abuse.</a:t>
            </a:r>
          </a:p>
          <a:p>
            <a:r>
              <a:rPr lang="en-GB" dirty="0"/>
              <a:t> - </a:t>
            </a:r>
            <a:r>
              <a:rPr lang="en-GB" b="1" dirty="0"/>
              <a:t>Neglect</a:t>
            </a:r>
            <a:r>
              <a:rPr lang="en-GB" dirty="0"/>
              <a:t> is not meeting a someone's basic needs. It's dangerous and people can suffer serious and long-term harm. It’s things like not feeding a someone enough, not giving them the right clothing, not giving them medication when they need it, it’s not looking after a someone properly.</a:t>
            </a:r>
          </a:p>
          <a:p>
            <a:r>
              <a:rPr lang="en-GB" dirty="0"/>
              <a:t> - </a:t>
            </a:r>
            <a:r>
              <a:rPr lang="en-GB" b="1" dirty="0"/>
              <a:t>Sexual</a:t>
            </a:r>
            <a:r>
              <a:rPr lang="en-GB" dirty="0"/>
              <a:t> abuse is when a person is forced or persuaded to take part in sexual activities they do not want to do (children should not be part of any sexual activities, any sexual contact with a child IS ABUSE!!). This doesn't have to be physical contact, and it can happen online, talking, showing or asking for naked images or making people watch sexual activities. </a:t>
            </a:r>
          </a:p>
          <a:p>
            <a:r>
              <a:rPr lang="en-GB" dirty="0"/>
              <a:t> - </a:t>
            </a:r>
            <a:r>
              <a:rPr lang="en-GB" b="1" dirty="0"/>
              <a:t>Self-neglect</a:t>
            </a:r>
            <a:r>
              <a:rPr lang="en-GB" dirty="0"/>
              <a:t> is when someone doesn’t care for themselves to point where their health is affected. Things like not eating enough, not taking the right medication, living in very poor conditions. This can include hording to the extent that it impacts on your health and wellbeing. </a:t>
            </a:r>
          </a:p>
          <a:p>
            <a:r>
              <a:rPr lang="en-GB" dirty="0"/>
              <a:t> - </a:t>
            </a:r>
            <a:r>
              <a:rPr lang="en-GB" b="1" dirty="0"/>
              <a:t>Financial</a:t>
            </a:r>
            <a:r>
              <a:rPr lang="en-GB" dirty="0"/>
              <a:t> Can be theft, fraud, internet scamming in relation to someone’s Money or property this can include - connection with wills, property, inheritance or financial transactions, or the misuse  of property, possessions or benefits.</a:t>
            </a:r>
          </a:p>
          <a:p>
            <a:r>
              <a:rPr lang="en-GB" dirty="0"/>
              <a:t> - </a:t>
            </a:r>
            <a:r>
              <a:rPr lang="en-GB" b="1" dirty="0"/>
              <a:t>Discriminatory</a:t>
            </a:r>
            <a:r>
              <a:rPr lang="en-GB" dirty="0"/>
              <a:t> When someone targets someone because of their age, disability, gender reassignment, race, religion or belief, sex, sexual orientation, marriage and civil partnership and pregnancy and maternity.. These are called protected characteristics.</a:t>
            </a:r>
          </a:p>
          <a:p>
            <a:r>
              <a:rPr lang="en-GB" dirty="0"/>
              <a:t> - </a:t>
            </a:r>
            <a:r>
              <a:rPr lang="en-GB" b="1" dirty="0"/>
              <a:t>Organisational</a:t>
            </a:r>
            <a:r>
              <a:rPr lang="en-GB" dirty="0"/>
              <a:t> abuse is when someone is not being looked after or abused when they are in an organisation that should be looking after them (a sports club, school, college, hospital, care home, etc.) It’s things like locking people in rooms, making everyone go to bed at the same time, restraining people when there is no need to, it is staff not working to help the person best they can. </a:t>
            </a:r>
          </a:p>
          <a:p>
            <a:r>
              <a:rPr lang="en-GB" dirty="0"/>
              <a:t> - </a:t>
            </a:r>
            <a:r>
              <a:rPr lang="en-GB" b="1" dirty="0"/>
              <a:t>Domestic Abuse </a:t>
            </a:r>
            <a:r>
              <a:rPr lang="en-GB" dirty="0"/>
              <a:t>any incident or pattern of incidents of controlling, coercive, threatening behaviour, violence or abuse between those aged 16 or over who are, or have been, intimate partners or family members regardless of gender or sexuality. The abuse can encompass, but is not limited to:</a:t>
            </a:r>
          </a:p>
          <a:p>
            <a:r>
              <a:rPr lang="en-GB" dirty="0"/>
              <a:t>psychological</a:t>
            </a:r>
          </a:p>
          <a:p>
            <a:r>
              <a:rPr lang="en-GB" dirty="0"/>
              <a:t>physical</a:t>
            </a:r>
          </a:p>
          <a:p>
            <a:r>
              <a:rPr lang="en-GB" dirty="0"/>
              <a:t>sexual</a:t>
            </a:r>
          </a:p>
          <a:p>
            <a:r>
              <a:rPr lang="en-GB" dirty="0"/>
              <a:t>financial</a:t>
            </a:r>
          </a:p>
          <a:p>
            <a:r>
              <a:rPr lang="en-GB" dirty="0"/>
              <a:t>emotional</a:t>
            </a:r>
          </a:p>
          <a:p>
            <a:r>
              <a:rPr lang="en-GB" dirty="0"/>
              <a:t> - </a:t>
            </a:r>
            <a:r>
              <a:rPr lang="en-GB" b="1" dirty="0"/>
              <a:t>Modern Slavery </a:t>
            </a:r>
            <a:r>
              <a:rPr lang="en-GB" dirty="0"/>
              <a:t>is the term used within the UK and is defined within the Modern Slavery Act 2015. The Act categorises offences of Slavery, Servitude and Forced or Compulsory Labour and Human Trafficking.</a:t>
            </a:r>
          </a:p>
          <a:p>
            <a:r>
              <a:rPr lang="en-GB" dirty="0"/>
              <a:t>These crimes include holding a person in a position of slavery , servitude forced or compulsory labour, or facilitating their travel with the intention of exploiting them soon after. </a:t>
            </a:r>
          </a:p>
          <a:p>
            <a:r>
              <a:rPr lang="en-GB" dirty="0"/>
              <a:t>Although human trafficking often involves an international cross-border element, it is also possible to be a victim of modern slavery within your own country.</a:t>
            </a:r>
          </a:p>
          <a:p>
            <a:r>
              <a:rPr lang="en-GB" dirty="0"/>
              <a:t>It is possible to be a victim even if consent has been given to be moved.</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2533554-310F-4C67-AC58-61F1A4FB65D5}" type="slidenum">
              <a:rPr lang="en-GB" smtClean="0"/>
              <a:t>6</a:t>
            </a:fld>
            <a:endParaRPr lang="en-GB"/>
          </a:p>
        </p:txBody>
      </p:sp>
    </p:spTree>
    <p:extLst>
      <p:ext uri="{BB962C8B-B14F-4D97-AF65-F5344CB8AC3E}">
        <p14:creationId xmlns:p14="http://schemas.microsoft.com/office/powerpoint/2010/main" val="357489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each as a group and ask for examples. Dependent on learner knowledge you may need to expand on these.</a:t>
            </a:r>
          </a:p>
          <a:p>
            <a:r>
              <a:rPr lang="en-GB" dirty="0"/>
              <a:t>Examples below:</a:t>
            </a:r>
          </a:p>
          <a:p>
            <a:endParaRPr lang="en-GB" dirty="0"/>
          </a:p>
          <a:p>
            <a:r>
              <a:rPr lang="en-GB" b="1" dirty="0"/>
              <a:t>Physical: </a:t>
            </a:r>
          </a:p>
          <a:p>
            <a:r>
              <a:rPr lang="en-GB" dirty="0"/>
              <a:t>Bruises, cuts, burns, illness, weight loss/gain may indicate </a:t>
            </a:r>
            <a:r>
              <a:rPr lang="en-GB" b="1" dirty="0"/>
              <a:t>physical abuse</a:t>
            </a:r>
            <a:r>
              <a:rPr lang="en-GB" dirty="0"/>
              <a:t>.</a:t>
            </a:r>
          </a:p>
          <a:p>
            <a:r>
              <a:rPr lang="en-GB" dirty="0"/>
              <a:t>STD/STI’s, pregnancy, bed wetting may indicate </a:t>
            </a:r>
            <a:r>
              <a:rPr lang="en-GB" b="1" dirty="0"/>
              <a:t>sexual abuse</a:t>
            </a:r>
            <a:r>
              <a:rPr lang="en-GB" dirty="0"/>
              <a:t>.</a:t>
            </a:r>
          </a:p>
          <a:p>
            <a:r>
              <a:rPr lang="en-GB" dirty="0"/>
              <a:t>Being dirty, strong odours (body odour/urine/faeces), wearing the same clothes, illness could indicate </a:t>
            </a:r>
            <a:r>
              <a:rPr lang="en-GB" b="1" dirty="0"/>
              <a:t>neglect and/or self-neglect.</a:t>
            </a:r>
          </a:p>
          <a:p>
            <a:r>
              <a:rPr lang="en-GB" b="1" dirty="0"/>
              <a:t>Not having money for food/activities/clothes</a:t>
            </a:r>
            <a:r>
              <a:rPr lang="en-GB" dirty="0"/>
              <a:t>, handing over money, paying for someone else’s bills and buying the things etc could indicate </a:t>
            </a:r>
            <a:r>
              <a:rPr lang="en-GB" b="1" dirty="0"/>
              <a:t>financial abuse</a:t>
            </a:r>
            <a:r>
              <a:rPr lang="en-GB" dirty="0"/>
              <a:t>.</a:t>
            </a:r>
          </a:p>
          <a:p>
            <a:r>
              <a:rPr lang="en-GB" dirty="0"/>
              <a:t>Not being allowed to leave could be an indicator of </a:t>
            </a:r>
            <a:r>
              <a:rPr lang="en-GB" b="1" dirty="0"/>
              <a:t>Modern Slavery.</a:t>
            </a:r>
          </a:p>
          <a:p>
            <a:endParaRPr lang="en-GB" b="1" dirty="0"/>
          </a:p>
          <a:p>
            <a:r>
              <a:rPr lang="en-GB" b="1" dirty="0"/>
              <a:t>Behavioural:</a:t>
            </a:r>
          </a:p>
          <a:p>
            <a:r>
              <a:rPr lang="en-GB" b="0" dirty="0"/>
              <a:t>Any sudden or unusual changes in behaviour could be indicators of abuse. Examples include becoming more withdrawn, becoming defensive, sexualised behaviour, etc. All behaviour is communication. Concerning types of behaviour are usually someone's way of telling us there is something wrong. We need to pick up on these changes in behaviour and support athletes to speak about what is bothering them.</a:t>
            </a:r>
          </a:p>
          <a:p>
            <a:endParaRPr lang="en-GB" b="0" dirty="0"/>
          </a:p>
          <a:p>
            <a:r>
              <a:rPr lang="en-GB" b="1" dirty="0"/>
              <a:t>Evidential:</a:t>
            </a:r>
          </a:p>
          <a:p>
            <a:r>
              <a:rPr lang="en-GB" b="0" dirty="0"/>
              <a:t>Any evidence that could indicate abuse has taken place. Clothing, bedding, CCTV footage, messages on devices and/or social media. All of this is evidence that could not only indicate that abuse has taken place but to could help to support a person in getting support and could potentially be used as evidence if the abuse is taken top prosecution stage. </a:t>
            </a:r>
          </a:p>
          <a:p>
            <a:endParaRPr lang="en-GB" dirty="0"/>
          </a:p>
        </p:txBody>
      </p:sp>
      <p:sp>
        <p:nvSpPr>
          <p:cNvPr id="4" name="Slide Number Placeholder 3"/>
          <p:cNvSpPr>
            <a:spLocks noGrp="1"/>
          </p:cNvSpPr>
          <p:nvPr>
            <p:ph type="sldNum" sz="quarter" idx="5"/>
          </p:nvPr>
        </p:nvSpPr>
        <p:spPr/>
        <p:txBody>
          <a:bodyPr/>
          <a:lstStyle/>
          <a:p>
            <a:fld id="{32533554-310F-4C67-AC58-61F1A4FB65D5}" type="slidenum">
              <a:rPr lang="en-GB" smtClean="0"/>
              <a:t>7</a:t>
            </a:fld>
            <a:endParaRPr lang="en-GB"/>
          </a:p>
        </p:txBody>
      </p:sp>
    </p:spTree>
    <p:extLst>
      <p:ext uri="{BB962C8B-B14F-4D97-AF65-F5344CB8AC3E}">
        <p14:creationId xmlns:p14="http://schemas.microsoft.com/office/powerpoint/2010/main" val="1191048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in this section with your event specific information. You can add more if you have more than one SWO at the event. </a:t>
            </a:r>
            <a:endParaRPr lang="en-GB" dirty="0"/>
          </a:p>
        </p:txBody>
      </p:sp>
      <p:sp>
        <p:nvSpPr>
          <p:cNvPr id="4" name="Slide Number Placeholder 3"/>
          <p:cNvSpPr>
            <a:spLocks noGrp="1"/>
          </p:cNvSpPr>
          <p:nvPr>
            <p:ph type="sldNum" sz="quarter" idx="5"/>
          </p:nvPr>
        </p:nvSpPr>
        <p:spPr/>
        <p:txBody>
          <a:bodyPr/>
          <a:lstStyle/>
          <a:p>
            <a:fld id="{32533554-310F-4C67-AC58-61F1A4FB65D5}" type="slidenum">
              <a:rPr lang="en-GB" smtClean="0"/>
              <a:t>12</a:t>
            </a:fld>
            <a:endParaRPr lang="en-GB"/>
          </a:p>
        </p:txBody>
      </p:sp>
    </p:spTree>
    <p:extLst>
      <p:ext uri="{BB962C8B-B14F-4D97-AF65-F5344CB8AC3E}">
        <p14:creationId xmlns:p14="http://schemas.microsoft.com/office/powerpoint/2010/main" val="1317312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221ACB-33EC-F24C-8F48-9B0080D8030E}"/>
              </a:ext>
            </a:extLst>
          </p:cNvPr>
          <p:cNvSpPr/>
          <p:nvPr userDrawn="1"/>
        </p:nvSpPr>
        <p:spPr>
          <a:xfrm>
            <a:off x="1946275" y="0"/>
            <a:ext cx="10245725"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631588F5-D553-344B-BDE8-38ED9752CEDD}"/>
              </a:ext>
            </a:extLst>
          </p:cNvPr>
          <p:cNvSpPr/>
          <p:nvPr userDrawn="1"/>
        </p:nvSpPr>
        <p:spPr>
          <a:xfrm>
            <a:off x="0" y="0"/>
            <a:ext cx="11715750"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a:extLst>
              <a:ext uri="{FF2B5EF4-FFF2-40B4-BE49-F238E27FC236}">
                <a16:creationId xmlns:a16="http://schemas.microsoft.com/office/drawing/2014/main" id="{309DE140-FAB6-A243-9291-ECFB7652819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70163" y="188913"/>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D970B1B-A7B2-A64B-8622-2D09443ED2A7}"/>
              </a:ext>
            </a:extLst>
          </p:cNvPr>
          <p:cNvSpPr/>
          <p:nvPr userDrawn="1"/>
        </p:nvSpPr>
        <p:spPr>
          <a:xfrm>
            <a:off x="6688138" y="0"/>
            <a:ext cx="936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ED5ABE39-9300-D24A-A937-98588C5907E8}"/>
              </a:ext>
            </a:extLst>
          </p:cNvPr>
          <p:cNvSpPr/>
          <p:nvPr userDrawn="1"/>
        </p:nvSpPr>
        <p:spPr>
          <a:xfrm>
            <a:off x="11668125" y="0"/>
            <a:ext cx="936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2" name="Group 1">
            <a:extLst>
              <a:ext uri="{FF2B5EF4-FFF2-40B4-BE49-F238E27FC236}">
                <a16:creationId xmlns:a16="http://schemas.microsoft.com/office/drawing/2014/main" id="{082D2BFC-78EF-D443-A054-494DDFBD58E1}"/>
              </a:ext>
            </a:extLst>
          </p:cNvPr>
          <p:cNvGrpSpPr>
            <a:grpSpLocks/>
          </p:cNvGrpSpPr>
          <p:nvPr userDrawn="1"/>
        </p:nvGrpSpPr>
        <p:grpSpPr bwMode="auto">
          <a:xfrm>
            <a:off x="2779713" y="5559425"/>
            <a:ext cx="4202112" cy="1139825"/>
            <a:chOff x="9367838" y="5916613"/>
            <a:chExt cx="2997200" cy="812800"/>
          </a:xfrm>
        </p:grpSpPr>
        <p:pic>
          <p:nvPicPr>
            <p:cNvPr id="13" name="Picture 3">
              <a:extLst>
                <a:ext uri="{FF2B5EF4-FFF2-40B4-BE49-F238E27FC236}">
                  <a16:creationId xmlns:a16="http://schemas.microsoft.com/office/drawing/2014/main" id="{5CB166F1-5866-B243-8489-3C8395D647AF}"/>
                </a:ext>
              </a:extLst>
            </p:cNvPr>
            <p:cNvPicPr>
              <a:picLocks noChangeAspect="1"/>
            </p:cNvPicPr>
            <p:nvPr/>
          </p:nvPicPr>
          <p:blipFill>
            <a:blip r:embed="rId3">
              <a:extLst>
                <a:ext uri="{28A0092B-C50C-407E-A947-70E740481C1C}">
                  <a14:useLocalDpi xmlns:a14="http://schemas.microsoft.com/office/drawing/2010/main"/>
                </a:ext>
              </a:extLst>
            </a:blip>
            <a:srcRect r="27551"/>
            <a:stretch>
              <a:fillRect/>
            </a:stretch>
          </p:blipFill>
          <p:spPr bwMode="auto">
            <a:xfrm>
              <a:off x="9367838" y="5916613"/>
              <a:ext cx="192405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9AD558EE-126E-D44C-8A39-4850C99F28C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874375" y="5924550"/>
              <a:ext cx="14906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1">
            <a:extLst>
              <a:ext uri="{FF2B5EF4-FFF2-40B4-BE49-F238E27FC236}">
                <a16:creationId xmlns:a16="http://schemas.microsoft.com/office/drawing/2014/main" id="{FB6FA90D-2EF9-C74C-A9D8-931B4DFC1EE8}"/>
              </a:ext>
            </a:extLst>
          </p:cNvPr>
          <p:cNvSpPr>
            <a:spLocks noGrp="1"/>
          </p:cNvSpPr>
          <p:nvPr>
            <p:ph type="pic" sz="quarter" idx="14"/>
          </p:nvPr>
        </p:nvSpPr>
        <p:spPr>
          <a:xfrm>
            <a:off x="6786021" y="0"/>
            <a:ext cx="4868497" cy="6858000"/>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08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anim calcmode="lin" valueType="num">
                                      <p:cBhvr>
                                        <p:cTn id="8" dur="10000" fill="hold"/>
                                        <p:tgtEl>
                                          <p:spTgt spid="9"/>
                                        </p:tgtEl>
                                        <p:attrNameLst>
                                          <p:attrName>ppt_w</p:attrName>
                                        </p:attrNameLst>
                                      </p:cBhvr>
                                      <p:tavLst>
                                        <p:tav tm="0" fmla="#ppt_w*sin(2.5*pi*$)">
                                          <p:val>
                                            <p:fltVal val="0"/>
                                          </p:val>
                                        </p:tav>
                                        <p:tav tm="100000">
                                          <p:val>
                                            <p:fltVal val="1"/>
                                          </p:val>
                                        </p:tav>
                                      </p:tavLst>
                                    </p:anim>
                                    <p:anim calcmode="lin" valueType="num">
                                      <p:cBhvr>
                                        <p:cTn id="9" dur="10000" fill="hold"/>
                                        <p:tgtEl>
                                          <p:spTgt spid="9"/>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912EF1-DB80-7F48-A24B-E7D503475E0A}"/>
              </a:ext>
            </a:extLst>
          </p:cNvPr>
          <p:cNvSpPr/>
          <p:nvPr userDrawn="1"/>
        </p:nvSpPr>
        <p:spPr>
          <a:xfrm>
            <a:off x="7074568" y="0"/>
            <a:ext cx="5117432"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D3280FA2-72C3-9F44-B54D-48D23274FC40}"/>
              </a:ext>
            </a:extLst>
          </p:cNvPr>
          <p:cNvSpPr/>
          <p:nvPr userDrawn="1"/>
        </p:nvSpPr>
        <p:spPr>
          <a:xfrm>
            <a:off x="51006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13">
            <a:extLst>
              <a:ext uri="{FF2B5EF4-FFF2-40B4-BE49-F238E27FC236}">
                <a16:creationId xmlns:a16="http://schemas.microsoft.com/office/drawing/2014/main" id="{F1513B45-F978-1A4A-82D2-559549047CF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F7F541C-9A27-6B45-BC4E-60533BDD66D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199479" y="0"/>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1">
            <a:extLst>
              <a:ext uri="{FF2B5EF4-FFF2-40B4-BE49-F238E27FC236}">
                <a16:creationId xmlns:a16="http://schemas.microsoft.com/office/drawing/2014/main" id="{64CA1312-1121-C14B-8917-F7FD7123ABF0}"/>
              </a:ext>
            </a:extLst>
          </p:cNvPr>
          <p:cNvSpPr>
            <a:spLocks noGrp="1"/>
          </p:cNvSpPr>
          <p:nvPr>
            <p:ph type="pic" sz="quarter" idx="15"/>
          </p:nvPr>
        </p:nvSpPr>
        <p:spPr>
          <a:xfrm>
            <a:off x="6201293" y="1230284"/>
            <a:ext cx="4455623" cy="4438996"/>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37791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0"/>
                                        <p:tgtEl>
                                          <p:spTgt spid="16"/>
                                        </p:tgtEl>
                                      </p:cBhvr>
                                    </p:animEffect>
                                    <p:anim calcmode="lin" valueType="num">
                                      <p:cBhvr>
                                        <p:cTn id="8" dur="10000" fill="hold"/>
                                        <p:tgtEl>
                                          <p:spTgt spid="16"/>
                                        </p:tgtEl>
                                        <p:attrNameLst>
                                          <p:attrName>ppt_w</p:attrName>
                                        </p:attrNameLst>
                                      </p:cBhvr>
                                      <p:tavLst>
                                        <p:tav tm="0" fmla="#ppt_w*sin(2.5*pi*$)">
                                          <p:val>
                                            <p:fltVal val="0"/>
                                          </p:val>
                                        </p:tav>
                                        <p:tav tm="100000">
                                          <p:val>
                                            <p:fltVal val="1"/>
                                          </p:val>
                                        </p:tav>
                                      </p:tavLst>
                                    </p:anim>
                                    <p:anim calcmode="lin" valueType="num">
                                      <p:cBhvr>
                                        <p:cTn id="9" dur="10000" fill="hold"/>
                                        <p:tgtEl>
                                          <p:spTgt spid="16"/>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7E5690-C576-6B4A-971D-495407AD4AB7}"/>
              </a:ext>
            </a:extLst>
          </p:cNvPr>
          <p:cNvSpPr/>
          <p:nvPr userDrawn="1"/>
        </p:nvSpPr>
        <p:spPr>
          <a:xfrm>
            <a:off x="0" y="0"/>
            <a:ext cx="3900488" cy="68580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9">
            <a:extLst>
              <a:ext uri="{FF2B5EF4-FFF2-40B4-BE49-F238E27FC236}">
                <a16:creationId xmlns:a16="http://schemas.microsoft.com/office/drawing/2014/main" id="{5772EB5C-0CF6-BB4E-BBA2-E23AC88DB745}"/>
              </a:ext>
            </a:extLst>
          </p:cNvPr>
          <p:cNvSpPr txBox="1">
            <a:spLocks/>
          </p:cNvSpPr>
          <p:nvPr userDrawn="1"/>
        </p:nvSpPr>
        <p:spPr bwMode="auto">
          <a:xfrm>
            <a:off x="6861175" y="1050925"/>
            <a:ext cx="51482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pic>
        <p:nvPicPr>
          <p:cNvPr id="10" name="Picture 18">
            <a:extLst>
              <a:ext uri="{FF2B5EF4-FFF2-40B4-BE49-F238E27FC236}">
                <a16:creationId xmlns:a16="http://schemas.microsoft.com/office/drawing/2014/main" id="{48DF7B88-C525-1141-9B29-CBDAE313A648}"/>
              </a:ext>
            </a:extLst>
          </p:cNvPr>
          <p:cNvPicPr>
            <a:picLocks noChangeAspect="1"/>
          </p:cNvPicPr>
          <p:nvPr userDrawn="1"/>
        </p:nvPicPr>
        <p:blipFill>
          <a:blip r:embed="rId2">
            <a:extLst>
              <a:ext uri="{28A0092B-C50C-407E-A947-70E740481C1C}">
                <a14:useLocalDpi xmlns:a14="http://schemas.microsoft.com/office/drawing/2010/main"/>
              </a:ext>
            </a:extLst>
          </a:blip>
          <a:srcRect r="-3282"/>
          <a:stretch>
            <a:fillRect/>
          </a:stretch>
        </p:blipFill>
        <p:spPr bwMode="auto">
          <a:xfrm>
            <a:off x="452438" y="3638550"/>
            <a:ext cx="481488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9928CE59-E510-EA4E-9D2F-71E3350BFF61}"/>
              </a:ext>
            </a:extLst>
          </p:cNvPr>
          <p:cNvPicPr>
            <a:picLocks noChangeAspect="1"/>
          </p:cNvPicPr>
          <p:nvPr userDrawn="1"/>
        </p:nvPicPr>
        <p:blipFill>
          <a:blip r:embed="rId3">
            <a:extLst>
              <a:ext uri="{28A0092B-C50C-407E-A947-70E740481C1C}">
                <a14:useLocalDpi xmlns:a14="http://schemas.microsoft.com/office/drawing/2010/main"/>
              </a:ext>
            </a:extLst>
          </a:blip>
          <a:srcRect r="-366"/>
          <a:stretch>
            <a:fillRect/>
          </a:stretch>
        </p:blipFill>
        <p:spPr bwMode="auto">
          <a:xfrm>
            <a:off x="458788" y="693738"/>
            <a:ext cx="46386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A0F5608-1632-E648-B41C-445A86829D02}"/>
              </a:ext>
            </a:extLst>
          </p:cNvPr>
          <p:cNvSpPr/>
          <p:nvPr userDrawn="1"/>
        </p:nvSpPr>
        <p:spPr>
          <a:xfrm>
            <a:off x="11406188" y="6072188"/>
            <a:ext cx="785812" cy="78581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4123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7E5690-C576-6B4A-971D-495407AD4AB7}"/>
              </a:ext>
            </a:extLst>
          </p:cNvPr>
          <p:cNvSpPr/>
          <p:nvPr userDrawn="1"/>
        </p:nvSpPr>
        <p:spPr>
          <a:xfrm>
            <a:off x="0" y="0"/>
            <a:ext cx="3900488" cy="68580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9">
            <a:extLst>
              <a:ext uri="{FF2B5EF4-FFF2-40B4-BE49-F238E27FC236}">
                <a16:creationId xmlns:a16="http://schemas.microsoft.com/office/drawing/2014/main" id="{5772EB5C-0CF6-BB4E-BBA2-E23AC88DB745}"/>
              </a:ext>
            </a:extLst>
          </p:cNvPr>
          <p:cNvSpPr txBox="1">
            <a:spLocks/>
          </p:cNvSpPr>
          <p:nvPr userDrawn="1"/>
        </p:nvSpPr>
        <p:spPr bwMode="auto">
          <a:xfrm>
            <a:off x="6861175" y="1050925"/>
            <a:ext cx="51482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sp>
        <p:nvSpPr>
          <p:cNvPr id="12" name="Rectangle 11">
            <a:extLst>
              <a:ext uri="{FF2B5EF4-FFF2-40B4-BE49-F238E27FC236}">
                <a16:creationId xmlns:a16="http://schemas.microsoft.com/office/drawing/2014/main" id="{3A0F5608-1632-E648-B41C-445A86829D02}"/>
              </a:ext>
            </a:extLst>
          </p:cNvPr>
          <p:cNvSpPr/>
          <p:nvPr userDrawn="1"/>
        </p:nvSpPr>
        <p:spPr>
          <a:xfrm>
            <a:off x="11406188" y="6072188"/>
            <a:ext cx="785812" cy="78581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Picture Placeholder 11">
            <a:extLst>
              <a:ext uri="{FF2B5EF4-FFF2-40B4-BE49-F238E27FC236}">
                <a16:creationId xmlns:a16="http://schemas.microsoft.com/office/drawing/2014/main" id="{615E2369-EA58-7942-AD0E-CF08B06BCBFC}"/>
              </a:ext>
            </a:extLst>
          </p:cNvPr>
          <p:cNvSpPr>
            <a:spLocks noGrp="1"/>
          </p:cNvSpPr>
          <p:nvPr>
            <p:ph type="pic" sz="quarter" idx="15"/>
          </p:nvPr>
        </p:nvSpPr>
        <p:spPr>
          <a:xfrm>
            <a:off x="435031" y="698270"/>
            <a:ext cx="4621878" cy="270994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14" name="Picture Placeholder 11">
            <a:extLst>
              <a:ext uri="{FF2B5EF4-FFF2-40B4-BE49-F238E27FC236}">
                <a16:creationId xmlns:a16="http://schemas.microsoft.com/office/drawing/2014/main" id="{DE3AFD8C-839D-1548-9375-54F710E9AB83}"/>
              </a:ext>
            </a:extLst>
          </p:cNvPr>
          <p:cNvSpPr>
            <a:spLocks noGrp="1"/>
          </p:cNvSpPr>
          <p:nvPr>
            <p:ph type="pic" sz="quarter" idx="16"/>
          </p:nvPr>
        </p:nvSpPr>
        <p:spPr>
          <a:xfrm>
            <a:off x="435031" y="3610496"/>
            <a:ext cx="4621878" cy="270994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82079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AD4552B4-3C8F-B34C-B042-394179ABA279}"/>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657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9B5DC8E-2E00-594F-A90A-A8862E4D53C9}"/>
              </a:ext>
            </a:extLst>
          </p:cNvPr>
          <p:cNvSpPr/>
          <p:nvPr userDrawn="1"/>
        </p:nvSpPr>
        <p:spPr>
          <a:xfrm>
            <a:off x="5686425" y="1021473"/>
            <a:ext cx="5655343" cy="4815054"/>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373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1E10A5DD-A029-9548-BF0A-6410D6080A0E}"/>
              </a:ext>
            </a:extLst>
          </p:cNvPr>
          <p:cNvSpPr>
            <a:spLocks noGrp="1"/>
          </p:cNvSpPr>
          <p:nvPr>
            <p:ph type="pic" sz="quarter" idx="15"/>
          </p:nvPr>
        </p:nvSpPr>
        <p:spPr>
          <a:xfrm>
            <a:off x="0" y="0"/>
            <a:ext cx="6515100" cy="6858000"/>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9" name="Rectangle 8">
            <a:extLst>
              <a:ext uri="{FF2B5EF4-FFF2-40B4-BE49-F238E27FC236}">
                <a16:creationId xmlns:a16="http://schemas.microsoft.com/office/drawing/2014/main" id="{EEAE5FDA-BEF6-664C-AAF7-D30BAF583975}"/>
              </a:ext>
            </a:extLst>
          </p:cNvPr>
          <p:cNvSpPr/>
          <p:nvPr userDrawn="1"/>
        </p:nvSpPr>
        <p:spPr>
          <a:xfrm>
            <a:off x="5686425" y="1021473"/>
            <a:ext cx="5655343" cy="4815054"/>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45338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CAE248-649F-DC46-B430-167CF69D1BD9}"/>
              </a:ext>
            </a:extLst>
          </p:cNvPr>
          <p:cNvSpPr/>
          <p:nvPr userDrawn="1"/>
        </p:nvSpPr>
        <p:spPr>
          <a:xfrm>
            <a:off x="7480300" y="0"/>
            <a:ext cx="4711700"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1" name="Picture 7">
            <a:extLst>
              <a:ext uri="{FF2B5EF4-FFF2-40B4-BE49-F238E27FC236}">
                <a16:creationId xmlns:a16="http://schemas.microsoft.com/office/drawing/2014/main" id="{0242F4E2-042E-E943-955D-66FE0C43F37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bwMode="auto">
          <a:xfrm>
            <a:off x="6656388" y="963613"/>
            <a:ext cx="3341687" cy="4930775"/>
          </a:xfrm>
          <a:prstGeom prst="rect">
            <a:avLst/>
          </a:prstGeom>
          <a:solidFill>
            <a:srgbClr val="B533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323693C-96FF-654A-9F5F-8323D1D496AD}"/>
              </a:ext>
            </a:extLst>
          </p:cNvPr>
          <p:cNvSpPr/>
          <p:nvPr userDrawn="1"/>
        </p:nvSpPr>
        <p:spPr>
          <a:xfrm>
            <a:off x="11025188" y="6034088"/>
            <a:ext cx="585787" cy="700087"/>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3" name="Picture 13">
            <a:extLst>
              <a:ext uri="{FF2B5EF4-FFF2-40B4-BE49-F238E27FC236}">
                <a16:creationId xmlns:a16="http://schemas.microsoft.com/office/drawing/2014/main" id="{BBEA0785-335F-BF4C-8F47-D412F728353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solidFill>
            <a:srgbClr val="01327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618CDD7-1E2F-6447-BE38-5291963B932C}"/>
              </a:ext>
            </a:extLst>
          </p:cNvPr>
          <p:cNvSpPr/>
          <p:nvPr userDrawn="1"/>
        </p:nvSpPr>
        <p:spPr>
          <a:xfrm>
            <a:off x="103505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Rectangle 14">
            <a:extLst>
              <a:ext uri="{FF2B5EF4-FFF2-40B4-BE49-F238E27FC236}">
                <a16:creationId xmlns:a16="http://schemas.microsoft.com/office/drawing/2014/main" id="{F63EB6E7-43D7-2445-9B29-E46F925C180B}"/>
              </a:ext>
            </a:extLst>
          </p:cNvPr>
          <p:cNvSpPr/>
          <p:nvPr userDrawn="1"/>
        </p:nvSpPr>
        <p:spPr>
          <a:xfrm>
            <a:off x="941388" y="6072188"/>
            <a:ext cx="785812" cy="7858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6" name="Picture 9">
            <a:extLst>
              <a:ext uri="{FF2B5EF4-FFF2-40B4-BE49-F238E27FC236}">
                <a16:creationId xmlns:a16="http://schemas.microsoft.com/office/drawing/2014/main" id="{046FE80D-A1CE-1B46-AC70-62A57CE579F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8478"/>
          <a:stretch/>
        </p:blipFill>
        <p:spPr bwMode="auto">
          <a:xfrm>
            <a:off x="7475622" y="0"/>
            <a:ext cx="4716378" cy="575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027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CAE248-649F-DC46-B430-167CF69D1BD9}"/>
              </a:ext>
            </a:extLst>
          </p:cNvPr>
          <p:cNvSpPr/>
          <p:nvPr userDrawn="1"/>
        </p:nvSpPr>
        <p:spPr>
          <a:xfrm>
            <a:off x="7480300" y="0"/>
            <a:ext cx="4711700"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Rectangle 11">
            <a:extLst>
              <a:ext uri="{FF2B5EF4-FFF2-40B4-BE49-F238E27FC236}">
                <a16:creationId xmlns:a16="http://schemas.microsoft.com/office/drawing/2014/main" id="{D323693C-96FF-654A-9F5F-8323D1D496AD}"/>
              </a:ext>
            </a:extLst>
          </p:cNvPr>
          <p:cNvSpPr/>
          <p:nvPr userDrawn="1"/>
        </p:nvSpPr>
        <p:spPr>
          <a:xfrm>
            <a:off x="11025188" y="6034088"/>
            <a:ext cx="585787" cy="700087"/>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3" name="Picture 13">
            <a:extLst>
              <a:ext uri="{FF2B5EF4-FFF2-40B4-BE49-F238E27FC236}">
                <a16:creationId xmlns:a16="http://schemas.microsoft.com/office/drawing/2014/main" id="{BBEA0785-335F-BF4C-8F47-D412F728353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solidFill>
            <a:srgbClr val="01327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618CDD7-1E2F-6447-BE38-5291963B932C}"/>
              </a:ext>
            </a:extLst>
          </p:cNvPr>
          <p:cNvSpPr/>
          <p:nvPr userDrawn="1"/>
        </p:nvSpPr>
        <p:spPr>
          <a:xfrm>
            <a:off x="103505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Rectangle 14">
            <a:extLst>
              <a:ext uri="{FF2B5EF4-FFF2-40B4-BE49-F238E27FC236}">
                <a16:creationId xmlns:a16="http://schemas.microsoft.com/office/drawing/2014/main" id="{F63EB6E7-43D7-2445-9B29-E46F925C180B}"/>
              </a:ext>
            </a:extLst>
          </p:cNvPr>
          <p:cNvSpPr/>
          <p:nvPr userDrawn="1"/>
        </p:nvSpPr>
        <p:spPr>
          <a:xfrm>
            <a:off x="941388" y="6072188"/>
            <a:ext cx="785812" cy="7858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6" name="Picture 9">
            <a:extLst>
              <a:ext uri="{FF2B5EF4-FFF2-40B4-BE49-F238E27FC236}">
                <a16:creationId xmlns:a16="http://schemas.microsoft.com/office/drawing/2014/main" id="{046FE80D-A1CE-1B46-AC70-62A57CE579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8478"/>
          <a:stretch/>
        </p:blipFill>
        <p:spPr bwMode="auto">
          <a:xfrm>
            <a:off x="7475622" y="0"/>
            <a:ext cx="4716378" cy="575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11">
            <a:extLst>
              <a:ext uri="{FF2B5EF4-FFF2-40B4-BE49-F238E27FC236}">
                <a16:creationId xmlns:a16="http://schemas.microsoft.com/office/drawing/2014/main" id="{AF26AC95-6314-0542-B876-7E5DB4979FCD}"/>
              </a:ext>
            </a:extLst>
          </p:cNvPr>
          <p:cNvSpPr>
            <a:spLocks noGrp="1"/>
          </p:cNvSpPr>
          <p:nvPr>
            <p:ph type="pic" sz="quarter" idx="16"/>
          </p:nvPr>
        </p:nvSpPr>
        <p:spPr>
          <a:xfrm>
            <a:off x="6636326" y="950423"/>
            <a:ext cx="3338947" cy="493498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601288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43A39D-D122-6849-8C2A-CDEC2EBDD5BC}"/>
              </a:ext>
            </a:extLst>
          </p:cNvPr>
          <p:cNvSpPr/>
          <p:nvPr userDrawn="1"/>
        </p:nvSpPr>
        <p:spPr>
          <a:xfrm>
            <a:off x="7077075" y="0"/>
            <a:ext cx="5114925" cy="6872288"/>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3DCC971C-8216-324B-9CD4-8458EBA58BA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59663" y="14288"/>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A person hitting a ball with a tennis racket&#10;&#10;Description automatically generated">
            <a:extLst>
              <a:ext uri="{FF2B5EF4-FFF2-40B4-BE49-F238E27FC236}">
                <a16:creationId xmlns:a16="http://schemas.microsoft.com/office/drawing/2014/main" id="{54931D35-23A0-1E4E-AE10-0BF16B398B8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613525" y="1165225"/>
            <a:ext cx="4138613"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5B17B7-65A5-3A4D-8703-8D5FC4814F50}"/>
              </a:ext>
            </a:extLst>
          </p:cNvPr>
          <p:cNvSpPr/>
          <p:nvPr userDrawn="1"/>
        </p:nvSpPr>
        <p:spPr>
          <a:xfrm>
            <a:off x="0" y="6092825"/>
            <a:ext cx="785813"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13">
            <a:extLst>
              <a:ext uri="{FF2B5EF4-FFF2-40B4-BE49-F238E27FC236}">
                <a16:creationId xmlns:a16="http://schemas.microsoft.com/office/drawing/2014/main" id="{05981C65-5411-7F41-BC63-7470D944DA79}"/>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p:spPr>
      </p:pic>
    </p:spTree>
    <p:extLst>
      <p:ext uri="{BB962C8B-B14F-4D97-AF65-F5344CB8AC3E}">
        <p14:creationId xmlns:p14="http://schemas.microsoft.com/office/powerpoint/2010/main" val="621069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906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43A39D-D122-6849-8C2A-CDEC2EBDD5BC}"/>
              </a:ext>
            </a:extLst>
          </p:cNvPr>
          <p:cNvSpPr/>
          <p:nvPr userDrawn="1"/>
        </p:nvSpPr>
        <p:spPr>
          <a:xfrm>
            <a:off x="7077075" y="0"/>
            <a:ext cx="5114925" cy="6872288"/>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3DCC971C-8216-324B-9CD4-8458EBA58BA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59663" y="14288"/>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5B17B7-65A5-3A4D-8703-8D5FC4814F50}"/>
              </a:ext>
            </a:extLst>
          </p:cNvPr>
          <p:cNvSpPr/>
          <p:nvPr userDrawn="1"/>
        </p:nvSpPr>
        <p:spPr>
          <a:xfrm>
            <a:off x="0" y="6092825"/>
            <a:ext cx="785813"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icture Placeholder 11">
            <a:extLst>
              <a:ext uri="{FF2B5EF4-FFF2-40B4-BE49-F238E27FC236}">
                <a16:creationId xmlns:a16="http://schemas.microsoft.com/office/drawing/2014/main" id="{7C084D08-F983-A347-A012-60B572641A83}"/>
              </a:ext>
            </a:extLst>
          </p:cNvPr>
          <p:cNvSpPr>
            <a:spLocks noGrp="1"/>
          </p:cNvSpPr>
          <p:nvPr>
            <p:ph type="pic" sz="quarter" idx="16"/>
          </p:nvPr>
        </p:nvSpPr>
        <p:spPr>
          <a:xfrm>
            <a:off x="6619700" y="1166554"/>
            <a:ext cx="4136969" cy="4652355"/>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pic>
        <p:nvPicPr>
          <p:cNvPr id="10" name="Picture 13">
            <a:extLst>
              <a:ext uri="{FF2B5EF4-FFF2-40B4-BE49-F238E27FC236}">
                <a16:creationId xmlns:a16="http://schemas.microsoft.com/office/drawing/2014/main" id="{01F090F8-5E1C-3644-874F-3DEBB349B27E}"/>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p:spPr>
      </p:pic>
    </p:spTree>
    <p:extLst>
      <p:ext uri="{BB962C8B-B14F-4D97-AF65-F5344CB8AC3E}">
        <p14:creationId xmlns:p14="http://schemas.microsoft.com/office/powerpoint/2010/main" val="240500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B53321"/>
        </a:solidFill>
        <a:effectLst/>
      </p:bgPr>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53FF4975-E2C9-AD4E-9A6F-C2CD83AEC02E}"/>
              </a:ext>
            </a:extLst>
          </p:cNvPr>
          <p:cNvPicPr>
            <a:picLocks noChangeAspect="1"/>
          </p:cNvPicPr>
          <p:nvPr userDrawn="1"/>
        </p:nvPicPr>
        <p:blipFill>
          <a:blip r:embed="rId2">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78B7ED2-E5CB-D641-BC18-C31F4CABFC9C}"/>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43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0"/>
                                        <p:tgtEl>
                                          <p:spTgt spid="7"/>
                                        </p:tgtEl>
                                      </p:cBhvr>
                                    </p:animEffect>
                                    <p:anim calcmode="lin" valueType="num">
                                      <p:cBhvr>
                                        <p:cTn id="8" dur="8000" fill="hold"/>
                                        <p:tgtEl>
                                          <p:spTgt spid="7"/>
                                        </p:tgtEl>
                                        <p:attrNameLst>
                                          <p:attrName>ppt_w</p:attrName>
                                        </p:attrNameLst>
                                      </p:cBhvr>
                                      <p:tavLst>
                                        <p:tav tm="0" fmla="#ppt_w*sin(2.5*pi*$)">
                                          <p:val>
                                            <p:fltVal val="0"/>
                                          </p:val>
                                        </p:tav>
                                        <p:tav tm="100000">
                                          <p:val>
                                            <p:fltVal val="1"/>
                                          </p:val>
                                        </p:tav>
                                      </p:tavLst>
                                    </p:anim>
                                    <p:anim calcmode="lin" valueType="num">
                                      <p:cBhvr>
                                        <p:cTn id="9" dur="8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3276"/>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ED24576D-A4BA-9349-BE85-9F6FF5DC08F2}"/>
              </a:ext>
            </a:extLst>
          </p:cNvPr>
          <p:cNvPicPr>
            <a:picLocks noChangeAspect="1"/>
          </p:cNvPicPr>
          <p:nvPr userDrawn="1"/>
        </p:nvPicPr>
        <p:blipFill>
          <a:blip r:embed="rId2">
            <a:alphaModFix amt="5000"/>
          </a:blip>
          <a:stretch>
            <a:fillRect/>
          </a:stretch>
        </p:blipFill>
        <p:spPr>
          <a:xfrm>
            <a:off x="3228975" y="-849330"/>
            <a:ext cx="9129713" cy="7707330"/>
          </a:xfrm>
          <a:prstGeom prst="rect">
            <a:avLst/>
          </a:prstGeom>
        </p:spPr>
      </p:pic>
      <p:pic>
        <p:nvPicPr>
          <p:cNvPr id="10" name="Picture 11">
            <a:extLst>
              <a:ext uri="{FF2B5EF4-FFF2-40B4-BE49-F238E27FC236}">
                <a16:creationId xmlns:a16="http://schemas.microsoft.com/office/drawing/2014/main" id="{51AB6CD8-2124-3042-A717-3EF0831BB7D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33FDE1E-2A25-C144-AAF7-812BB9E113F8}"/>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29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13276"/>
        </a:solidFill>
        <a:effectLst/>
      </p:bgPr>
    </p:bg>
    <p:spTree>
      <p:nvGrpSpPr>
        <p:cNvPr id="1" name=""/>
        <p:cNvGrpSpPr/>
        <p:nvPr/>
      </p:nvGrpSpPr>
      <p:grpSpPr>
        <a:xfrm>
          <a:off x="0" y="0"/>
          <a:ext cx="0" cy="0"/>
          <a:chOff x="0" y="0"/>
          <a:chExt cx="0" cy="0"/>
        </a:xfrm>
      </p:grpSpPr>
      <p:pic>
        <p:nvPicPr>
          <p:cNvPr id="8" name="Picture 7" descr="Logo, icon, company name&#10;&#10;Description automatically generated">
            <a:extLst>
              <a:ext uri="{FF2B5EF4-FFF2-40B4-BE49-F238E27FC236}">
                <a16:creationId xmlns:a16="http://schemas.microsoft.com/office/drawing/2014/main" id="{6B284D52-2B0C-CC42-A02C-89D1924BB61A}"/>
              </a:ext>
            </a:extLst>
          </p:cNvPr>
          <p:cNvPicPr>
            <a:picLocks noChangeAspect="1"/>
          </p:cNvPicPr>
          <p:nvPr userDrawn="1"/>
        </p:nvPicPr>
        <p:blipFill>
          <a:blip r:embed="rId2">
            <a:alphaModFix amt="5000"/>
          </a:blip>
          <a:stretch>
            <a:fillRect/>
          </a:stretch>
        </p:blipFill>
        <p:spPr>
          <a:xfrm>
            <a:off x="2614613" y="-957211"/>
            <a:ext cx="10431462" cy="7815211"/>
          </a:xfrm>
          <a:prstGeom prst="rect">
            <a:avLst/>
          </a:prstGeom>
        </p:spPr>
      </p:pic>
      <p:pic>
        <p:nvPicPr>
          <p:cNvPr id="9" name="Picture 11">
            <a:extLst>
              <a:ext uri="{FF2B5EF4-FFF2-40B4-BE49-F238E27FC236}">
                <a16:creationId xmlns:a16="http://schemas.microsoft.com/office/drawing/2014/main" id="{6223585E-FEFF-0B4B-9C7C-D1EF7754A1B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C950833-4EFB-C64E-B50F-3D82266A146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7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0"/>
                                        <p:tgtEl>
                                          <p:spTgt spid="10"/>
                                        </p:tgtEl>
                                      </p:cBhvr>
                                    </p:animEffect>
                                    <p:anim calcmode="lin" valueType="num">
                                      <p:cBhvr>
                                        <p:cTn id="8" dur="8000" fill="hold"/>
                                        <p:tgtEl>
                                          <p:spTgt spid="10"/>
                                        </p:tgtEl>
                                        <p:attrNameLst>
                                          <p:attrName>ppt_w</p:attrName>
                                        </p:attrNameLst>
                                      </p:cBhvr>
                                      <p:tavLst>
                                        <p:tav tm="0" fmla="#ppt_w*sin(2.5*pi*$)">
                                          <p:val>
                                            <p:fltVal val="0"/>
                                          </p:val>
                                        </p:tav>
                                        <p:tav tm="100000">
                                          <p:val>
                                            <p:fltVal val="1"/>
                                          </p:val>
                                        </p:tav>
                                      </p:tavLst>
                                    </p:anim>
                                    <p:anim calcmode="lin" valueType="num">
                                      <p:cBhvr>
                                        <p:cTn id="9" dur="8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13276"/>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7199C91B-AA72-714E-B41C-A3A882FBA6D7}"/>
              </a:ext>
            </a:extLst>
          </p:cNvPr>
          <p:cNvPicPr>
            <a:picLocks noChangeAspect="1"/>
          </p:cNvPicPr>
          <p:nvPr userDrawn="1"/>
        </p:nvPicPr>
        <p:blipFill>
          <a:blip r:embed="rId2">
            <a:alphaModFix amt="5000"/>
          </a:blip>
          <a:stretch>
            <a:fillRect/>
          </a:stretch>
        </p:blipFill>
        <p:spPr>
          <a:xfrm>
            <a:off x="2786063" y="-742389"/>
            <a:ext cx="10009188" cy="7743264"/>
          </a:xfrm>
          <a:prstGeom prst="rect">
            <a:avLst/>
          </a:prstGeom>
        </p:spPr>
      </p:pic>
      <p:pic>
        <p:nvPicPr>
          <p:cNvPr id="10" name="Picture 11">
            <a:extLst>
              <a:ext uri="{FF2B5EF4-FFF2-40B4-BE49-F238E27FC236}">
                <a16:creationId xmlns:a16="http://schemas.microsoft.com/office/drawing/2014/main" id="{E872D158-924B-9045-A849-BDA21A0FEC7F}"/>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F56DA13-CB64-A04B-B0DA-0C8522CE568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4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013276"/>
        </a:solidFill>
        <a:effectLst/>
      </p:bgPr>
    </p:bg>
    <p:spTree>
      <p:nvGrpSpPr>
        <p:cNvPr id="1" name=""/>
        <p:cNvGrpSpPr/>
        <p:nvPr/>
      </p:nvGrpSpPr>
      <p:grpSpPr>
        <a:xfrm>
          <a:off x="0" y="0"/>
          <a:ext cx="0" cy="0"/>
          <a:chOff x="0" y="0"/>
          <a:chExt cx="0" cy="0"/>
        </a:xfrm>
      </p:grpSpPr>
      <p:pic>
        <p:nvPicPr>
          <p:cNvPr id="11" name="Picture 10" descr="Logo, icon&#10;&#10;Description automatically generated">
            <a:extLst>
              <a:ext uri="{FF2B5EF4-FFF2-40B4-BE49-F238E27FC236}">
                <a16:creationId xmlns:a16="http://schemas.microsoft.com/office/drawing/2014/main" id="{538652AB-00DC-D741-A19A-ABEEF8CE04AF}"/>
              </a:ext>
            </a:extLst>
          </p:cNvPr>
          <p:cNvPicPr>
            <a:picLocks noChangeAspect="1"/>
          </p:cNvPicPr>
          <p:nvPr userDrawn="1"/>
        </p:nvPicPr>
        <p:blipFill>
          <a:blip r:embed="rId2">
            <a:alphaModFix amt="5000"/>
          </a:blip>
          <a:stretch>
            <a:fillRect/>
          </a:stretch>
        </p:blipFill>
        <p:spPr>
          <a:xfrm>
            <a:off x="2100262" y="-856311"/>
            <a:ext cx="10793413" cy="7714311"/>
          </a:xfrm>
          <a:prstGeom prst="rect">
            <a:avLst/>
          </a:prstGeom>
        </p:spPr>
      </p:pic>
      <p:pic>
        <p:nvPicPr>
          <p:cNvPr id="12" name="Picture 11">
            <a:extLst>
              <a:ext uri="{FF2B5EF4-FFF2-40B4-BE49-F238E27FC236}">
                <a16:creationId xmlns:a16="http://schemas.microsoft.com/office/drawing/2014/main" id="{D1CDE809-DCBD-784E-8A4C-E717C3C25CB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C4CE7B4-CD3D-0F4D-B1A9-4D51595D76DD}"/>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72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0"/>
                                        <p:tgtEl>
                                          <p:spTgt spid="13"/>
                                        </p:tgtEl>
                                      </p:cBhvr>
                                    </p:animEffect>
                                    <p:anim calcmode="lin" valueType="num">
                                      <p:cBhvr>
                                        <p:cTn id="8" dur="8000" fill="hold"/>
                                        <p:tgtEl>
                                          <p:spTgt spid="13"/>
                                        </p:tgtEl>
                                        <p:attrNameLst>
                                          <p:attrName>ppt_w</p:attrName>
                                        </p:attrNameLst>
                                      </p:cBhvr>
                                      <p:tavLst>
                                        <p:tav tm="0" fmla="#ppt_w*sin(2.5*pi*$)">
                                          <p:val>
                                            <p:fltVal val="0"/>
                                          </p:val>
                                        </p:tav>
                                        <p:tav tm="100000">
                                          <p:val>
                                            <p:fltVal val="1"/>
                                          </p:val>
                                        </p:tav>
                                      </p:tavLst>
                                    </p:anim>
                                    <p:anim calcmode="lin" valueType="num">
                                      <p:cBhvr>
                                        <p:cTn id="9" dur="8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13276"/>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EE4B3771-A5D9-B24F-8CF7-9F07C2AD6C8C}"/>
              </a:ext>
            </a:extLst>
          </p:cNvPr>
          <p:cNvPicPr>
            <a:picLocks noChangeAspect="1"/>
          </p:cNvPicPr>
          <p:nvPr userDrawn="1"/>
        </p:nvPicPr>
        <p:blipFill>
          <a:blip r:embed="rId2">
            <a:alphaModFix amt="5000"/>
          </a:blip>
          <a:stretch>
            <a:fillRect/>
          </a:stretch>
        </p:blipFill>
        <p:spPr>
          <a:xfrm>
            <a:off x="2243139" y="-888785"/>
            <a:ext cx="10644188" cy="7875373"/>
          </a:xfrm>
          <a:prstGeom prst="rect">
            <a:avLst/>
          </a:prstGeom>
        </p:spPr>
      </p:pic>
      <p:pic>
        <p:nvPicPr>
          <p:cNvPr id="8" name="Picture 11">
            <a:extLst>
              <a:ext uri="{FF2B5EF4-FFF2-40B4-BE49-F238E27FC236}">
                <a16:creationId xmlns:a16="http://schemas.microsoft.com/office/drawing/2014/main" id="{9F0424F4-5B66-6E46-8D73-96E048D5C79D}"/>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8C6B54E-6ADA-7A47-B443-EBC57630FE3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40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0"/>
                                        <p:tgtEl>
                                          <p:spTgt spid="9"/>
                                        </p:tgtEl>
                                      </p:cBhvr>
                                    </p:animEffect>
                                    <p:anim calcmode="lin" valueType="num">
                                      <p:cBhvr>
                                        <p:cTn id="8" dur="8000" fill="hold"/>
                                        <p:tgtEl>
                                          <p:spTgt spid="9"/>
                                        </p:tgtEl>
                                        <p:attrNameLst>
                                          <p:attrName>ppt_w</p:attrName>
                                        </p:attrNameLst>
                                      </p:cBhvr>
                                      <p:tavLst>
                                        <p:tav tm="0" fmla="#ppt_w*sin(2.5*pi*$)">
                                          <p:val>
                                            <p:fltVal val="0"/>
                                          </p:val>
                                        </p:tav>
                                        <p:tav tm="100000">
                                          <p:val>
                                            <p:fltVal val="1"/>
                                          </p:val>
                                        </p:tav>
                                      </p:tavLst>
                                    </p:anim>
                                    <p:anim calcmode="lin" valueType="num">
                                      <p:cBhvr>
                                        <p:cTn id="9" dur="8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13276"/>
        </a:solidFill>
        <a:effectLst/>
      </p:bgPr>
    </p:bg>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718D964-C2E1-4F46-9BD4-EC3F747D392A}"/>
              </a:ext>
            </a:extLst>
          </p:cNvPr>
          <p:cNvPicPr>
            <a:picLocks noChangeAspect="1"/>
          </p:cNvPicPr>
          <p:nvPr userDrawn="1"/>
        </p:nvPicPr>
        <p:blipFill>
          <a:blip r:embed="rId2">
            <a:alphaModFix amt="5000"/>
          </a:blip>
          <a:stretch>
            <a:fillRect/>
          </a:stretch>
        </p:blipFill>
        <p:spPr>
          <a:xfrm>
            <a:off x="2427975" y="-814388"/>
            <a:ext cx="10668900" cy="7672388"/>
          </a:xfrm>
          <a:prstGeom prst="rect">
            <a:avLst/>
          </a:prstGeom>
        </p:spPr>
      </p:pic>
      <p:pic>
        <p:nvPicPr>
          <p:cNvPr id="7" name="Picture 11">
            <a:extLst>
              <a:ext uri="{FF2B5EF4-FFF2-40B4-BE49-F238E27FC236}">
                <a16:creationId xmlns:a16="http://schemas.microsoft.com/office/drawing/2014/main" id="{0AA1D9BD-272F-5F49-A928-225E5A4CD664}"/>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A3B90C6-31F3-004E-92F4-2425E6D720B8}"/>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5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anim calcmode="lin" valueType="num">
                                      <p:cBhvr>
                                        <p:cTn id="8" dur="8000" fill="hold"/>
                                        <p:tgtEl>
                                          <p:spTgt spid="8"/>
                                        </p:tgtEl>
                                        <p:attrNameLst>
                                          <p:attrName>ppt_w</p:attrName>
                                        </p:attrNameLst>
                                      </p:cBhvr>
                                      <p:tavLst>
                                        <p:tav tm="0" fmla="#ppt_w*sin(2.5*pi*$)">
                                          <p:val>
                                            <p:fltVal val="0"/>
                                          </p:val>
                                        </p:tav>
                                        <p:tav tm="100000">
                                          <p:val>
                                            <p:fltVal val="1"/>
                                          </p:val>
                                        </p:tav>
                                      </p:tavLst>
                                    </p:anim>
                                    <p:anim calcmode="lin" valueType="num">
                                      <p:cBhvr>
                                        <p:cTn id="9" dur="8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13276"/>
        </a:solidFill>
        <a:effectLst/>
      </p:bgPr>
    </p:bg>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1CC0C294-4A7D-F44C-9A97-AED0E131F36F}"/>
              </a:ext>
            </a:extLst>
          </p:cNvPr>
          <p:cNvPicPr>
            <a:picLocks noChangeAspect="1"/>
          </p:cNvPicPr>
          <p:nvPr userDrawn="1"/>
        </p:nvPicPr>
        <p:blipFill>
          <a:blip r:embed="rId2">
            <a:alphaModFix amt="5000"/>
          </a:blip>
          <a:stretch>
            <a:fillRect/>
          </a:stretch>
        </p:blipFill>
        <p:spPr>
          <a:xfrm>
            <a:off x="2614617" y="-829450"/>
            <a:ext cx="10720387" cy="7846200"/>
          </a:xfrm>
          <a:prstGeom prst="rect">
            <a:avLst/>
          </a:prstGeom>
        </p:spPr>
      </p:pic>
      <p:pic>
        <p:nvPicPr>
          <p:cNvPr id="6" name="Picture 11">
            <a:extLst>
              <a:ext uri="{FF2B5EF4-FFF2-40B4-BE49-F238E27FC236}">
                <a16:creationId xmlns:a16="http://schemas.microsoft.com/office/drawing/2014/main" id="{12C2142D-FC76-7648-8E86-A012C3C563FD}"/>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F6D58CD-7880-B74C-BDF6-35FD6D5DEAD6}"/>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9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anim calcmode="lin" valueType="num">
                                      <p:cBhvr>
                                        <p:cTn id="8" dur="8000" fill="hold"/>
                                        <p:tgtEl>
                                          <p:spTgt spid="8"/>
                                        </p:tgtEl>
                                        <p:attrNameLst>
                                          <p:attrName>ppt_w</p:attrName>
                                        </p:attrNameLst>
                                      </p:cBhvr>
                                      <p:tavLst>
                                        <p:tav tm="0" fmla="#ppt_w*sin(2.5*pi*$)">
                                          <p:val>
                                            <p:fltVal val="0"/>
                                          </p:val>
                                        </p:tav>
                                        <p:tav tm="100000">
                                          <p:val>
                                            <p:fltVal val="1"/>
                                          </p:val>
                                        </p:tav>
                                      </p:tavLst>
                                    </p:anim>
                                    <p:anim calcmode="lin" valueType="num">
                                      <p:cBhvr>
                                        <p:cTn id="9" dur="8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3276"/>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19B318B-41DD-EA4D-A89C-4DBC1DB3C99D}"/>
              </a:ext>
            </a:extLst>
          </p:cNvPr>
          <p:cNvPicPr>
            <a:picLocks noChangeAspect="1"/>
          </p:cNvPicPr>
          <p:nvPr userDrawn="1"/>
        </p:nvPicPr>
        <p:blipFill>
          <a:blip r:embed="rId2">
            <a:alphaModFix amt="5000"/>
          </a:blip>
          <a:stretch>
            <a:fillRect/>
          </a:stretch>
        </p:blipFill>
        <p:spPr>
          <a:xfrm>
            <a:off x="1971675" y="-784479"/>
            <a:ext cx="10856912" cy="7642479"/>
          </a:xfrm>
          <a:prstGeom prst="rect">
            <a:avLst/>
          </a:prstGeom>
        </p:spPr>
      </p:pic>
      <p:pic>
        <p:nvPicPr>
          <p:cNvPr id="5" name="Picture 11">
            <a:extLst>
              <a:ext uri="{FF2B5EF4-FFF2-40B4-BE49-F238E27FC236}">
                <a16:creationId xmlns:a16="http://schemas.microsoft.com/office/drawing/2014/main" id="{0EB23938-4463-5F4D-BACC-A47E38243D79}"/>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B54E1CE-61EB-8342-8C87-BC2E5DB61061}"/>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75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0"/>
                                        <p:tgtEl>
                                          <p:spTgt spid="7"/>
                                        </p:tgtEl>
                                      </p:cBhvr>
                                    </p:animEffect>
                                    <p:anim calcmode="lin" valueType="num">
                                      <p:cBhvr>
                                        <p:cTn id="8" dur="8000" fill="hold"/>
                                        <p:tgtEl>
                                          <p:spTgt spid="7"/>
                                        </p:tgtEl>
                                        <p:attrNameLst>
                                          <p:attrName>ppt_w</p:attrName>
                                        </p:attrNameLst>
                                      </p:cBhvr>
                                      <p:tavLst>
                                        <p:tav tm="0" fmla="#ppt_w*sin(2.5*pi*$)">
                                          <p:val>
                                            <p:fltVal val="0"/>
                                          </p:val>
                                        </p:tav>
                                        <p:tav tm="100000">
                                          <p:val>
                                            <p:fltVal val="1"/>
                                          </p:val>
                                        </p:tav>
                                      </p:tavLst>
                                    </p:anim>
                                    <p:anim calcmode="lin" valueType="num">
                                      <p:cBhvr>
                                        <p:cTn id="9" dur="8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3276"/>
        </a:solidFill>
        <a:effectLst/>
      </p:bgPr>
    </p:bg>
    <p:spTree>
      <p:nvGrpSpPr>
        <p:cNvPr id="1" name=""/>
        <p:cNvGrpSpPr/>
        <p:nvPr/>
      </p:nvGrpSpPr>
      <p:grpSpPr>
        <a:xfrm>
          <a:off x="0" y="0"/>
          <a:ext cx="0" cy="0"/>
          <a:chOff x="0" y="0"/>
          <a:chExt cx="0" cy="0"/>
        </a:xfrm>
      </p:grpSpPr>
      <p:pic>
        <p:nvPicPr>
          <p:cNvPr id="4" name="Picture 3" descr="Logo, icon, company name&#10;&#10;Description automatically generated">
            <a:extLst>
              <a:ext uri="{FF2B5EF4-FFF2-40B4-BE49-F238E27FC236}">
                <a16:creationId xmlns:a16="http://schemas.microsoft.com/office/drawing/2014/main" id="{2BF502FF-7CBC-9B47-89AB-4B4B3284D54D}"/>
              </a:ext>
            </a:extLst>
          </p:cNvPr>
          <p:cNvPicPr>
            <a:picLocks noChangeAspect="1"/>
          </p:cNvPicPr>
          <p:nvPr userDrawn="1"/>
        </p:nvPicPr>
        <p:blipFill>
          <a:blip r:embed="rId2">
            <a:alphaModFix amt="5000"/>
          </a:blip>
          <a:stretch>
            <a:fillRect/>
          </a:stretch>
        </p:blipFill>
        <p:spPr>
          <a:xfrm>
            <a:off x="1821121" y="-700088"/>
            <a:ext cx="10729655" cy="7816850"/>
          </a:xfrm>
          <a:prstGeom prst="rect">
            <a:avLst/>
          </a:prstGeom>
        </p:spPr>
      </p:pic>
      <p:pic>
        <p:nvPicPr>
          <p:cNvPr id="5" name="Picture 11">
            <a:extLst>
              <a:ext uri="{FF2B5EF4-FFF2-40B4-BE49-F238E27FC236}">
                <a16:creationId xmlns:a16="http://schemas.microsoft.com/office/drawing/2014/main" id="{B635BB07-BAAF-1343-8069-026CB82D14BA}"/>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5E215C-A26A-C840-AFDD-96FF48D597AD}"/>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6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0"/>
                                        <p:tgtEl>
                                          <p:spTgt spid="6"/>
                                        </p:tgtEl>
                                      </p:cBhvr>
                                    </p:animEffect>
                                    <p:anim calcmode="lin" valueType="num">
                                      <p:cBhvr>
                                        <p:cTn id="8" dur="8000" fill="hold"/>
                                        <p:tgtEl>
                                          <p:spTgt spid="6"/>
                                        </p:tgtEl>
                                        <p:attrNameLst>
                                          <p:attrName>ppt_w</p:attrName>
                                        </p:attrNameLst>
                                      </p:cBhvr>
                                      <p:tavLst>
                                        <p:tav tm="0" fmla="#ppt_w*sin(2.5*pi*$)">
                                          <p:val>
                                            <p:fltVal val="0"/>
                                          </p:val>
                                        </p:tav>
                                        <p:tav tm="100000">
                                          <p:val>
                                            <p:fltVal val="1"/>
                                          </p:val>
                                        </p:tav>
                                      </p:tavLst>
                                    </p:anim>
                                    <p:anim calcmode="lin" valueType="num">
                                      <p:cBhvr>
                                        <p:cTn id="9" dur="8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4422E-F8C6-3346-BD58-12BBFC0775A0}"/>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3">
            <a:extLst>
              <a:ext uri="{FF2B5EF4-FFF2-40B4-BE49-F238E27FC236}">
                <a16:creationId xmlns:a16="http://schemas.microsoft.com/office/drawing/2014/main" id="{BB2B2F81-08C3-0C44-B542-436C99EF9C8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952750" y="693738"/>
            <a:ext cx="9239250"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pecial olympics quotes - Google Search | Special olympics quotes ...">
            <a:extLst>
              <a:ext uri="{FF2B5EF4-FFF2-40B4-BE49-F238E27FC236}">
                <a16:creationId xmlns:a16="http://schemas.microsoft.com/office/drawing/2014/main" id="{1AD1ED25-257E-CC4E-AFE4-D1C4866E32F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376238" y="2979738"/>
            <a:ext cx="6459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9">
            <a:extLst>
              <a:ext uri="{FF2B5EF4-FFF2-40B4-BE49-F238E27FC236}">
                <a16:creationId xmlns:a16="http://schemas.microsoft.com/office/drawing/2014/main" id="{9AF10937-AF28-704F-914F-CE77F5730407}"/>
              </a:ext>
            </a:extLst>
          </p:cNvPr>
          <p:cNvSpPr txBox="1">
            <a:spLocks/>
          </p:cNvSpPr>
          <p:nvPr userDrawn="1"/>
        </p:nvSpPr>
        <p:spPr bwMode="auto">
          <a:xfrm>
            <a:off x="758825" y="560388"/>
            <a:ext cx="90662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Inspiring stories of courage, </a:t>
            </a:r>
            <a:b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br>
            <a: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strength and determination</a:t>
            </a:r>
          </a:p>
        </p:txBody>
      </p:sp>
      <p:sp>
        <p:nvSpPr>
          <p:cNvPr id="10" name="Rectangle 9">
            <a:extLst>
              <a:ext uri="{FF2B5EF4-FFF2-40B4-BE49-F238E27FC236}">
                <a16:creationId xmlns:a16="http://schemas.microsoft.com/office/drawing/2014/main" id="{7376E49B-CB57-084A-B433-AE7844B21C88}"/>
              </a:ext>
            </a:extLst>
          </p:cNvPr>
          <p:cNvSpPr/>
          <p:nvPr userDrawn="1"/>
        </p:nvSpPr>
        <p:spPr>
          <a:xfrm>
            <a:off x="0" y="6688138"/>
            <a:ext cx="12192000" cy="16986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6469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57B3C-B164-BB4C-A61A-91774CF00B0F}"/>
              </a:ext>
            </a:extLst>
          </p:cNvPr>
          <p:cNvSpPr/>
          <p:nvPr userDrawn="1"/>
        </p:nvSpPr>
        <p:spPr>
          <a:xfrm>
            <a:off x="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5">
            <a:extLst>
              <a:ext uri="{FF2B5EF4-FFF2-40B4-BE49-F238E27FC236}">
                <a16:creationId xmlns:a16="http://schemas.microsoft.com/office/drawing/2014/main" id="{618F186B-1AEC-7542-A4A8-8651F1229EB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448050"/>
            <a:ext cx="41862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6DDB447F-2DE8-3B48-B235-E662E7E1C9A2}"/>
              </a:ext>
            </a:extLst>
          </p:cNvPr>
          <p:cNvPicPr>
            <a:picLocks noChangeAspect="1"/>
          </p:cNvPicPr>
          <p:nvPr userDrawn="1"/>
        </p:nvPicPr>
        <p:blipFill>
          <a:blip r:embed="rId3">
            <a:extLst>
              <a:ext uri="{28A0092B-C50C-407E-A947-70E740481C1C}">
                <a14:useLocalDpi xmlns:a14="http://schemas.microsoft.com/office/drawing/2010/main"/>
              </a:ext>
            </a:extLst>
          </a:blip>
          <a:srcRect l="-60"/>
          <a:stretch>
            <a:fillRect/>
          </a:stretch>
        </p:blipFill>
        <p:spPr bwMode="auto">
          <a:xfrm>
            <a:off x="4181475" y="0"/>
            <a:ext cx="8010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FDE074D-B244-A94F-BA90-2CC130835AE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49288" y="433388"/>
            <a:ext cx="275113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1CBD5A-F661-C24D-80CF-A81B9AF441A8}"/>
              </a:ext>
            </a:extLst>
          </p:cNvPr>
          <p:cNvSpPr/>
          <p:nvPr userDrawn="1"/>
        </p:nvSpPr>
        <p:spPr>
          <a:xfrm>
            <a:off x="6700838" y="6465889"/>
            <a:ext cx="785812" cy="3921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53321"/>
              </a:solidFill>
            </a:endParaRPr>
          </a:p>
        </p:txBody>
      </p:sp>
    </p:spTree>
    <p:extLst>
      <p:ext uri="{BB962C8B-B14F-4D97-AF65-F5344CB8AC3E}">
        <p14:creationId xmlns:p14="http://schemas.microsoft.com/office/powerpoint/2010/main" val="18212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B5332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42F2875-478F-6C42-BE21-922A87FD71EE}"/>
              </a:ext>
            </a:extLst>
          </p:cNvPr>
          <p:cNvSpPr txBox="1">
            <a:spLocks/>
          </p:cNvSpPr>
          <p:nvPr userDrawn="1"/>
        </p:nvSpPr>
        <p:spPr bwMode="auto">
          <a:xfrm>
            <a:off x="1849438" y="1998663"/>
            <a:ext cx="8493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60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Thank you</a:t>
            </a:r>
          </a:p>
        </p:txBody>
      </p:sp>
      <p:pic>
        <p:nvPicPr>
          <p:cNvPr id="7" name="Picture 1">
            <a:extLst>
              <a:ext uri="{FF2B5EF4-FFF2-40B4-BE49-F238E27FC236}">
                <a16:creationId xmlns:a16="http://schemas.microsoft.com/office/drawing/2014/main" id="{1C702121-DD9B-1741-8390-4295CEBDD33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737100" y="3200400"/>
            <a:ext cx="2717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77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57B3C-B164-BB4C-A61A-91774CF00B0F}"/>
              </a:ext>
            </a:extLst>
          </p:cNvPr>
          <p:cNvSpPr/>
          <p:nvPr userDrawn="1"/>
        </p:nvSpPr>
        <p:spPr>
          <a:xfrm>
            <a:off x="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0">
            <a:extLst>
              <a:ext uri="{FF2B5EF4-FFF2-40B4-BE49-F238E27FC236}">
                <a16:creationId xmlns:a16="http://schemas.microsoft.com/office/drawing/2014/main" id="{8FDE074D-B244-A94F-BA90-2CC130835AE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49288" y="433388"/>
            <a:ext cx="275113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1CBD5A-F661-C24D-80CF-A81B9AF441A8}"/>
              </a:ext>
            </a:extLst>
          </p:cNvPr>
          <p:cNvSpPr/>
          <p:nvPr userDrawn="1"/>
        </p:nvSpPr>
        <p:spPr>
          <a:xfrm>
            <a:off x="6700838" y="6465889"/>
            <a:ext cx="785812" cy="3921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53321"/>
              </a:solidFill>
            </a:endParaRPr>
          </a:p>
        </p:txBody>
      </p:sp>
      <p:sp>
        <p:nvSpPr>
          <p:cNvPr id="10" name="Picture Placeholder 11">
            <a:extLst>
              <a:ext uri="{FF2B5EF4-FFF2-40B4-BE49-F238E27FC236}">
                <a16:creationId xmlns:a16="http://schemas.microsoft.com/office/drawing/2014/main" id="{5E874054-1639-D841-9715-72D56545A564}"/>
              </a:ext>
            </a:extLst>
          </p:cNvPr>
          <p:cNvSpPr>
            <a:spLocks noGrp="1"/>
          </p:cNvSpPr>
          <p:nvPr>
            <p:ph type="pic" sz="quarter" idx="14"/>
          </p:nvPr>
        </p:nvSpPr>
        <p:spPr>
          <a:xfrm>
            <a:off x="4174292" y="1"/>
            <a:ext cx="8017708" cy="340821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14" name="Picture Placeholder 11">
            <a:extLst>
              <a:ext uri="{FF2B5EF4-FFF2-40B4-BE49-F238E27FC236}">
                <a16:creationId xmlns:a16="http://schemas.microsoft.com/office/drawing/2014/main" id="{C2FE6E4F-FFA8-FE4E-9C07-D2A360806E10}"/>
              </a:ext>
            </a:extLst>
          </p:cNvPr>
          <p:cNvSpPr>
            <a:spLocks noGrp="1"/>
          </p:cNvSpPr>
          <p:nvPr>
            <p:ph type="pic" sz="quarter" idx="15"/>
          </p:nvPr>
        </p:nvSpPr>
        <p:spPr>
          <a:xfrm>
            <a:off x="0" y="3449782"/>
            <a:ext cx="4172989" cy="340821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1421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29362819-61FD-3247-AD19-01600CBB150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86650" y="0"/>
            <a:ext cx="230028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CA72231-0C60-AD4C-9249-A92B15F12558}"/>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915525" y="2557463"/>
            <a:ext cx="2276475"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EFD29C1-4CDE-9343-83C0-6CF9D072CB95}"/>
              </a:ext>
            </a:extLst>
          </p:cNvPr>
          <p:cNvSpPr/>
          <p:nvPr userDrawn="1"/>
        </p:nvSpPr>
        <p:spPr>
          <a:xfrm>
            <a:off x="67008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50927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FD29C1-4CDE-9343-83C0-6CF9D072CB95}"/>
              </a:ext>
            </a:extLst>
          </p:cNvPr>
          <p:cNvSpPr/>
          <p:nvPr userDrawn="1"/>
        </p:nvSpPr>
        <p:spPr>
          <a:xfrm>
            <a:off x="67008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11">
            <a:extLst>
              <a:ext uri="{FF2B5EF4-FFF2-40B4-BE49-F238E27FC236}">
                <a16:creationId xmlns:a16="http://schemas.microsoft.com/office/drawing/2014/main" id="{9D4179AD-6541-1840-AAFC-046CA25DE736}"/>
              </a:ext>
            </a:extLst>
          </p:cNvPr>
          <p:cNvSpPr>
            <a:spLocks noGrp="1"/>
          </p:cNvSpPr>
          <p:nvPr>
            <p:ph type="pic" sz="quarter" idx="15"/>
          </p:nvPr>
        </p:nvSpPr>
        <p:spPr>
          <a:xfrm>
            <a:off x="7464830" y="0"/>
            <a:ext cx="2310938" cy="6101542"/>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
        <p:nvSpPr>
          <p:cNvPr id="11" name="Picture Placeholder 11">
            <a:extLst>
              <a:ext uri="{FF2B5EF4-FFF2-40B4-BE49-F238E27FC236}">
                <a16:creationId xmlns:a16="http://schemas.microsoft.com/office/drawing/2014/main" id="{EEEB9DC0-C4C7-854B-9F2D-66B9F3F38BE8}"/>
              </a:ext>
            </a:extLst>
          </p:cNvPr>
          <p:cNvSpPr>
            <a:spLocks noGrp="1"/>
          </p:cNvSpPr>
          <p:nvPr>
            <p:ph type="pic" sz="quarter" idx="16"/>
          </p:nvPr>
        </p:nvSpPr>
        <p:spPr>
          <a:xfrm>
            <a:off x="9925396" y="2568634"/>
            <a:ext cx="2266604" cy="4289366"/>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244511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CDFEAF-8986-4D42-B936-ADD7DFC4DCA3}"/>
              </a:ext>
            </a:extLst>
          </p:cNvPr>
          <p:cNvSpPr/>
          <p:nvPr userDrawn="1"/>
        </p:nvSpPr>
        <p:spPr>
          <a:xfrm>
            <a:off x="3300413" y="0"/>
            <a:ext cx="8891587"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44581C8C-EF6C-3A46-800F-EA6B1D16CC23}"/>
              </a:ext>
            </a:extLst>
          </p:cNvPr>
          <p:cNvPicPr>
            <a:picLocks noChangeAspect="1"/>
          </p:cNvPicPr>
          <p:nvPr userDrawn="1"/>
        </p:nvPicPr>
        <p:blipFill>
          <a:blip r:embed="rId2">
            <a:extLst>
              <a:ext uri="{28A0092B-C50C-407E-A947-70E740481C1C}">
                <a14:useLocalDpi xmlns:a14="http://schemas.microsoft.com/office/drawing/2010/main"/>
              </a:ext>
            </a:extLst>
          </a:blip>
          <a:srcRect r="-5694"/>
          <a:stretch>
            <a:fillRect/>
          </a:stretch>
        </p:blipFill>
        <p:spPr bwMode="auto">
          <a:xfrm>
            <a:off x="3271838" y="0"/>
            <a:ext cx="6072187"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AA0AEAF-5366-FA45-B2DF-A78EAD94C1C4}"/>
              </a:ext>
            </a:extLst>
          </p:cNvPr>
          <p:cNvSpPr/>
          <p:nvPr userDrawn="1"/>
        </p:nvSpPr>
        <p:spPr>
          <a:xfrm>
            <a:off x="5100638" y="6072188"/>
            <a:ext cx="785812" cy="785812"/>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2">
            <a:extLst>
              <a:ext uri="{FF2B5EF4-FFF2-40B4-BE49-F238E27FC236}">
                <a16:creationId xmlns:a16="http://schemas.microsoft.com/office/drawing/2014/main" id="{A1953262-E879-1041-A749-F86F4E0D8FE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CA8408E-2622-894A-A182-FFB9E99FE12F}"/>
              </a:ext>
            </a:extLst>
          </p:cNvPr>
          <p:cNvSpPr/>
          <p:nvPr userDrawn="1"/>
        </p:nvSpPr>
        <p:spPr>
          <a:xfrm>
            <a:off x="0" y="1398493"/>
            <a:ext cx="5889812" cy="4679577"/>
          </a:xfrm>
          <a:prstGeom prst="rect">
            <a:avLst/>
          </a:prstGeom>
          <a:blipFill>
            <a:blip r:embed="rId4">
              <a:extLst>
                <a:ext uri="{28A0092B-C50C-407E-A947-70E740481C1C}">
                  <a14:useLocalDpi xmlns:a14="http://schemas.microsoft.com/office/drawing/2010/main"/>
                </a:ext>
              </a:extLst>
            </a:blip>
            <a:stretch>
              <a:fillRect t="2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09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CDFEAF-8986-4D42-B936-ADD7DFC4DCA3}"/>
              </a:ext>
            </a:extLst>
          </p:cNvPr>
          <p:cNvSpPr/>
          <p:nvPr userDrawn="1"/>
        </p:nvSpPr>
        <p:spPr>
          <a:xfrm>
            <a:off x="3300413" y="0"/>
            <a:ext cx="8891587"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44581C8C-EF6C-3A46-800F-EA6B1D16CC23}"/>
              </a:ext>
            </a:extLst>
          </p:cNvPr>
          <p:cNvPicPr>
            <a:picLocks noChangeAspect="1"/>
          </p:cNvPicPr>
          <p:nvPr userDrawn="1"/>
        </p:nvPicPr>
        <p:blipFill>
          <a:blip r:embed="rId2">
            <a:extLst>
              <a:ext uri="{28A0092B-C50C-407E-A947-70E740481C1C}">
                <a14:useLocalDpi xmlns:a14="http://schemas.microsoft.com/office/drawing/2010/main"/>
              </a:ext>
            </a:extLst>
          </a:blip>
          <a:srcRect r="-5694"/>
          <a:stretch>
            <a:fillRect/>
          </a:stretch>
        </p:blipFill>
        <p:spPr bwMode="auto">
          <a:xfrm>
            <a:off x="3271838" y="0"/>
            <a:ext cx="6072187"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AA0AEAF-5366-FA45-B2DF-A78EAD94C1C4}"/>
              </a:ext>
            </a:extLst>
          </p:cNvPr>
          <p:cNvSpPr/>
          <p:nvPr userDrawn="1"/>
        </p:nvSpPr>
        <p:spPr>
          <a:xfrm>
            <a:off x="5100638" y="6072188"/>
            <a:ext cx="785812" cy="785812"/>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2">
            <a:extLst>
              <a:ext uri="{FF2B5EF4-FFF2-40B4-BE49-F238E27FC236}">
                <a16:creationId xmlns:a16="http://schemas.microsoft.com/office/drawing/2014/main" id="{A1953262-E879-1041-A749-F86F4E0D8FE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11">
            <a:extLst>
              <a:ext uri="{FF2B5EF4-FFF2-40B4-BE49-F238E27FC236}">
                <a16:creationId xmlns:a16="http://schemas.microsoft.com/office/drawing/2014/main" id="{49BAE06D-3048-7048-A6B2-6A4AAE2E193D}"/>
              </a:ext>
            </a:extLst>
          </p:cNvPr>
          <p:cNvSpPr>
            <a:spLocks noGrp="1"/>
          </p:cNvSpPr>
          <p:nvPr>
            <p:ph type="pic" sz="quarter" idx="15"/>
          </p:nvPr>
        </p:nvSpPr>
        <p:spPr>
          <a:xfrm>
            <a:off x="-1" y="1396538"/>
            <a:ext cx="5868785" cy="4688378"/>
          </a:xfrm>
          <a:prstGeom prst="rect">
            <a:avLst/>
          </a:prstGeom>
        </p:spPr>
        <p:txBody>
          <a:bodyPr/>
          <a:lstStyle>
            <a:lvl1pPr marL="0" indent="0">
              <a:buNone/>
              <a:defRPr sz="1400">
                <a:latin typeface="Averta" pitchFamily="2" charset="77"/>
              </a:defRPr>
            </a:lvl1pPr>
          </a:lstStyle>
          <a:p>
            <a:r>
              <a:rPr lang="en-GB" dirty="0"/>
              <a:t>Click icon to add picture</a:t>
            </a:r>
            <a:endParaRPr lang="en-US" dirty="0"/>
          </a:p>
        </p:txBody>
      </p:sp>
    </p:spTree>
    <p:extLst>
      <p:ext uri="{BB962C8B-B14F-4D97-AF65-F5344CB8AC3E}">
        <p14:creationId xmlns:p14="http://schemas.microsoft.com/office/powerpoint/2010/main" val="405243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912EF1-DB80-7F48-A24B-E7D503475E0A}"/>
              </a:ext>
            </a:extLst>
          </p:cNvPr>
          <p:cNvSpPr/>
          <p:nvPr userDrawn="1"/>
        </p:nvSpPr>
        <p:spPr>
          <a:xfrm>
            <a:off x="7074568" y="0"/>
            <a:ext cx="5117432"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4">
            <a:extLst>
              <a:ext uri="{FF2B5EF4-FFF2-40B4-BE49-F238E27FC236}">
                <a16:creationId xmlns:a16="http://schemas.microsoft.com/office/drawing/2014/main" id="{2DE8438B-AC07-7747-947C-92CE96D8F2F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232525" y="1206500"/>
            <a:ext cx="4457700" cy="4479925"/>
          </a:xfrm>
          <a:prstGeom prst="rect">
            <a:avLst/>
          </a:prstGeom>
          <a:solidFill>
            <a:srgbClr val="B533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3280FA2-72C3-9F44-B54D-48D23274FC40}"/>
              </a:ext>
            </a:extLst>
          </p:cNvPr>
          <p:cNvSpPr/>
          <p:nvPr userDrawn="1"/>
        </p:nvSpPr>
        <p:spPr>
          <a:xfrm>
            <a:off x="51006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13">
            <a:extLst>
              <a:ext uri="{FF2B5EF4-FFF2-40B4-BE49-F238E27FC236}">
                <a16:creationId xmlns:a16="http://schemas.microsoft.com/office/drawing/2014/main" id="{F1513B45-F978-1A4A-82D2-559549047CF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F7F541C-9A27-6B45-BC4E-60533BDD66D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199479" y="0"/>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0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0"/>
                                        <p:tgtEl>
                                          <p:spTgt spid="16"/>
                                        </p:tgtEl>
                                      </p:cBhvr>
                                    </p:animEffect>
                                    <p:anim calcmode="lin" valueType="num">
                                      <p:cBhvr>
                                        <p:cTn id="8" dur="10000" fill="hold"/>
                                        <p:tgtEl>
                                          <p:spTgt spid="16"/>
                                        </p:tgtEl>
                                        <p:attrNameLst>
                                          <p:attrName>ppt_w</p:attrName>
                                        </p:attrNameLst>
                                      </p:cBhvr>
                                      <p:tavLst>
                                        <p:tav tm="0" fmla="#ppt_w*sin(2.5*pi*$)">
                                          <p:val>
                                            <p:fltVal val="0"/>
                                          </p:val>
                                        </p:tav>
                                        <p:tav tm="100000">
                                          <p:val>
                                            <p:fltVal val="1"/>
                                          </p:val>
                                        </p:tav>
                                      </p:tavLst>
                                    </p:anim>
                                    <p:anim calcmode="lin" valueType="num">
                                      <p:cBhvr>
                                        <p:cTn id="9" dur="10000" fill="hold"/>
                                        <p:tgtEl>
                                          <p:spTgt spid="16"/>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B30248-0FF9-5248-9BB4-84926C969C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AD32D8-29E5-1344-977D-F5994DB65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AA4BE9-2C88-EA44-BD72-D54C881CB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FDD6A-8EB3-B141-BD69-472C433C6448}" type="datetimeFigureOut">
              <a:rPr lang="en-US" smtClean="0"/>
              <a:t>7/9/2025</a:t>
            </a:fld>
            <a:endParaRPr lang="en-US"/>
          </a:p>
        </p:txBody>
      </p:sp>
      <p:sp>
        <p:nvSpPr>
          <p:cNvPr id="5" name="Footer Placeholder 4">
            <a:extLst>
              <a:ext uri="{FF2B5EF4-FFF2-40B4-BE49-F238E27FC236}">
                <a16:creationId xmlns:a16="http://schemas.microsoft.com/office/drawing/2014/main" id="{416391DA-753F-2E4B-8279-81941A9BEB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C11A70-CB7F-DE4E-BB96-191B182E60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EA47B-3DE0-794C-A5F0-17AB337F0778}" type="slidenum">
              <a:rPr lang="en-US" smtClean="0"/>
              <a:t>‹#›</a:t>
            </a:fld>
            <a:endParaRPr lang="en-US"/>
          </a:p>
        </p:txBody>
      </p:sp>
    </p:spTree>
    <p:extLst>
      <p:ext uri="{BB962C8B-B14F-4D97-AF65-F5344CB8AC3E}">
        <p14:creationId xmlns:p14="http://schemas.microsoft.com/office/powerpoint/2010/main" val="1765812896"/>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3" r:id="rId3"/>
    <p:sldLayoutId id="2147483672" r:id="rId4"/>
    <p:sldLayoutId id="2147483664" r:id="rId5"/>
    <p:sldLayoutId id="2147483673" r:id="rId6"/>
    <p:sldLayoutId id="2147483665" r:id="rId7"/>
    <p:sldLayoutId id="2147483674" r:id="rId8"/>
    <p:sldLayoutId id="2147483666" r:id="rId9"/>
    <p:sldLayoutId id="2147483675" r:id="rId10"/>
    <p:sldLayoutId id="2147483669" r:id="rId11"/>
    <p:sldLayoutId id="2147483679" r:id="rId12"/>
    <p:sldLayoutId id="2147483667" r:id="rId13"/>
    <p:sldLayoutId id="2147483676" r:id="rId14"/>
    <p:sldLayoutId id="2147483670" r:id="rId15"/>
    <p:sldLayoutId id="2147483678" r:id="rId16"/>
    <p:sldLayoutId id="2147483668" r:id="rId17"/>
    <p:sldLayoutId id="2147483682" r:id="rId18"/>
    <p:sldLayoutId id="2147483677" r:id="rId19"/>
    <p:sldLayoutId id="2147483650" r:id="rId20"/>
    <p:sldLayoutId id="2147483651" r:id="rId21"/>
    <p:sldLayoutId id="2147483652" r:id="rId22"/>
    <p:sldLayoutId id="2147483653" r:id="rId23"/>
    <p:sldLayoutId id="2147483654" r:id="rId24"/>
    <p:sldLayoutId id="2147483655" r:id="rId25"/>
    <p:sldLayoutId id="2147483660" r:id="rId26"/>
    <p:sldLayoutId id="2147483661" r:id="rId27"/>
    <p:sldLayoutId id="2147483662" r:id="rId28"/>
    <p:sldLayoutId id="2147483680" r:id="rId29"/>
    <p:sldLayoutId id="2147483681"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mailto:safeguarding@sogb.org.uk"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person, outdoor, athletic game&#10;&#10;Description automatically generated">
            <a:extLst>
              <a:ext uri="{FF2B5EF4-FFF2-40B4-BE49-F238E27FC236}">
                <a16:creationId xmlns:a16="http://schemas.microsoft.com/office/drawing/2014/main" id="{4FE8FED1-2DCF-E647-8BC4-95770DCEF67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a:stretch/>
        </p:blipFill>
        <p:spPr>
          <a:xfrm>
            <a:off x="6773829" y="0"/>
            <a:ext cx="4906107" cy="6858000"/>
          </a:xfrm>
        </p:spPr>
      </p:pic>
      <p:sp>
        <p:nvSpPr>
          <p:cNvPr id="5" name="Title 1">
            <a:extLst>
              <a:ext uri="{FF2B5EF4-FFF2-40B4-BE49-F238E27FC236}">
                <a16:creationId xmlns:a16="http://schemas.microsoft.com/office/drawing/2014/main" id="{0963AF98-7D8E-704D-BBF6-3D115F376E1E}"/>
              </a:ext>
            </a:extLst>
          </p:cNvPr>
          <p:cNvSpPr txBox="1">
            <a:spLocks/>
          </p:cNvSpPr>
          <p:nvPr/>
        </p:nvSpPr>
        <p:spPr bwMode="auto">
          <a:xfrm>
            <a:off x="417513" y="1977708"/>
            <a:ext cx="6303327" cy="152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55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Event Safeguarding Brief</a:t>
            </a:r>
            <a:endParaRPr lang="en-US" altLang="en-US" sz="25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endParaRPr>
          </a:p>
        </p:txBody>
      </p:sp>
    </p:spTree>
    <p:extLst>
      <p:ext uri="{BB962C8B-B14F-4D97-AF65-F5344CB8AC3E}">
        <p14:creationId xmlns:p14="http://schemas.microsoft.com/office/powerpoint/2010/main" val="2933752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9EE7C18B-40F3-E14E-996E-06157270EFF6}"/>
              </a:ext>
            </a:extLst>
          </p:cNvPr>
          <p:cNvSpPr txBox="1">
            <a:spLocks/>
          </p:cNvSpPr>
          <p:nvPr/>
        </p:nvSpPr>
        <p:spPr bwMode="auto">
          <a:xfrm>
            <a:off x="437529" y="285882"/>
            <a:ext cx="6141071"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How to respond to a disclosure</a:t>
            </a:r>
          </a:p>
        </p:txBody>
      </p:sp>
      <p:sp>
        <p:nvSpPr>
          <p:cNvPr id="5" name="Content Placeholder 2">
            <a:extLst>
              <a:ext uri="{FF2B5EF4-FFF2-40B4-BE49-F238E27FC236}">
                <a16:creationId xmlns:a16="http://schemas.microsoft.com/office/drawing/2014/main" id="{6A139265-975F-482A-B5C5-6754451E37E2}"/>
              </a:ext>
            </a:extLst>
          </p:cNvPr>
          <p:cNvSpPr txBox="1">
            <a:spLocks/>
          </p:cNvSpPr>
          <p:nvPr/>
        </p:nvSpPr>
        <p:spPr>
          <a:xfrm>
            <a:off x="492494" y="952500"/>
            <a:ext cx="6560313" cy="5441163"/>
          </a:xfrm>
          <a:prstGeom prst="rect">
            <a:avLst/>
          </a:prstGeom>
        </p:spPr>
        <p:txBody>
          <a:bodyPr numCol="2">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lgn="l">
              <a:buFont typeface="Arial" panose="020B0604020202020204" pitchFamily="34" charset="0"/>
              <a:buChar char="•"/>
            </a:pPr>
            <a:r>
              <a:rPr lang="en-US" sz="1800" dirty="0">
                <a:solidFill>
                  <a:schemeClr val="accent1">
                    <a:lumMod val="50000"/>
                  </a:schemeClr>
                </a:solidFill>
              </a:rPr>
              <a:t>Advise the athlete that you will find someone who can help them and inform them that they should speak with the event Safeguarding and Welfare Officer (SWO)</a:t>
            </a:r>
          </a:p>
          <a:p>
            <a:pPr marL="214313" indent="-214313" algn="l">
              <a:buFont typeface="Arial" panose="020B0604020202020204" pitchFamily="34" charset="0"/>
              <a:buChar char="•"/>
            </a:pPr>
            <a:r>
              <a:rPr lang="en-US" sz="1800" dirty="0">
                <a:solidFill>
                  <a:schemeClr val="accent1">
                    <a:lumMod val="50000"/>
                  </a:schemeClr>
                </a:solidFill>
              </a:rPr>
              <a:t>If you cannot contact the SWO, inform a Special Olympics GB volunteer who will assist you</a:t>
            </a:r>
          </a:p>
          <a:p>
            <a:pPr algn="l"/>
            <a:endParaRPr lang="en-US" sz="1800" dirty="0">
              <a:solidFill>
                <a:schemeClr val="accent1">
                  <a:lumMod val="50000"/>
                </a:schemeClr>
              </a:solidFill>
            </a:endParaRPr>
          </a:p>
          <a:p>
            <a:pPr algn="l"/>
            <a:r>
              <a:rPr lang="en-US" sz="1800" i="1" dirty="0">
                <a:solidFill>
                  <a:schemeClr val="accent1">
                    <a:lumMod val="50000"/>
                  </a:schemeClr>
                </a:solidFill>
              </a:rPr>
              <a:t>Tips for communication during a disclosure:</a:t>
            </a:r>
          </a:p>
          <a:p>
            <a:pPr algn="l"/>
            <a:endParaRPr lang="en-US" sz="1800" dirty="0">
              <a:solidFill>
                <a:schemeClr val="accent1">
                  <a:lumMod val="50000"/>
                </a:schemeClr>
              </a:solidFill>
            </a:endParaRPr>
          </a:p>
          <a:p>
            <a:pPr marL="214313" indent="-214313" algn="l">
              <a:buFont typeface="Arial" panose="020B0604020202020204" pitchFamily="34" charset="0"/>
              <a:buChar char="•"/>
            </a:pPr>
            <a:r>
              <a:rPr lang="en-US" sz="1800" dirty="0">
                <a:solidFill>
                  <a:schemeClr val="accent1">
                    <a:lumMod val="50000"/>
                  </a:schemeClr>
                </a:solidFill>
              </a:rPr>
              <a:t>Avoid asking any questions. If necessary, only use open-ended, non-leading questions e.g. Who? What? Where? When? To get the basic facts of what has occurred</a:t>
            </a:r>
          </a:p>
          <a:p>
            <a:pPr marL="214313" indent="-214313" algn="l">
              <a:buFont typeface="Arial" panose="020B0604020202020204" pitchFamily="34" charset="0"/>
              <a:buChar char="•"/>
            </a:pPr>
            <a:r>
              <a:rPr lang="en-US" sz="1800" dirty="0">
                <a:solidFill>
                  <a:schemeClr val="accent1">
                    <a:lumMod val="50000"/>
                  </a:schemeClr>
                </a:solidFill>
              </a:rPr>
              <a:t>It is important to explain to the individual who you may need to share information with and why.  Don’t promise to keep information a secret</a:t>
            </a:r>
          </a:p>
          <a:p>
            <a:pPr marL="214313" indent="-214313" algn="l">
              <a:buFont typeface="Arial" panose="020B0604020202020204" pitchFamily="34" charset="0"/>
              <a:buChar char="•"/>
            </a:pPr>
            <a:r>
              <a:rPr lang="en-US" sz="1800" dirty="0">
                <a:solidFill>
                  <a:schemeClr val="accent1">
                    <a:lumMod val="50000"/>
                  </a:schemeClr>
                </a:solidFill>
              </a:rPr>
              <a:t>Pass on the information to the Event Safeguarding and Welfare Officer without delay if SOGB staff not available</a:t>
            </a:r>
          </a:p>
          <a:p>
            <a:pPr marL="214313" indent="-214313" algn="l">
              <a:buFont typeface="Arial" panose="020B0604020202020204" pitchFamily="34" charset="0"/>
              <a:buChar char="•"/>
            </a:pPr>
            <a:r>
              <a:rPr lang="en-US" sz="1800" dirty="0">
                <a:solidFill>
                  <a:schemeClr val="accent1">
                    <a:lumMod val="50000"/>
                  </a:schemeClr>
                </a:solidFill>
              </a:rPr>
              <a:t>If the person who has been accused is at the event or is involved with Special Olympics GB it is not your job to tell them that they have been accused. You must avoid “alerting” the person accused. This information must be passed onto the SWO immediately. If you cannot contact the SWO or the alleged person is the event SWO then contact the National Office Safeguarding Lead hotline: </a:t>
            </a:r>
            <a:r>
              <a:rPr lang="en-GB" sz="1400" b="1" dirty="0">
                <a:solidFill>
                  <a:schemeClr val="accent1">
                    <a:lumMod val="50000"/>
                  </a:schemeClr>
                </a:solidFill>
                <a:effectLst/>
                <a:latin typeface="Arial" panose="020B0604020202020204" pitchFamily="34" charset="0"/>
                <a:ea typeface="Calibri" panose="020F0502020204030204" pitchFamily="34" charset="0"/>
                <a:cs typeface="Times New Roman" panose="02020603050405020304" pitchFamily="18" charset="0"/>
              </a:rPr>
              <a:t>07859 484694</a:t>
            </a:r>
            <a:endParaRPr lang="en-US" sz="1800" dirty="0">
              <a:solidFill>
                <a:schemeClr val="accent1">
                  <a:lumMod val="50000"/>
                </a:schemeClr>
              </a:solidFill>
            </a:endParaRPr>
          </a:p>
        </p:txBody>
      </p:sp>
    </p:spTree>
    <p:extLst>
      <p:ext uri="{BB962C8B-B14F-4D97-AF65-F5344CB8AC3E}">
        <p14:creationId xmlns:p14="http://schemas.microsoft.com/office/powerpoint/2010/main" val="3378993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BE7F9017-19EF-5D4A-8278-B0D0D8CDB6B9}"/>
              </a:ext>
            </a:extLst>
          </p:cNvPr>
          <p:cNvSpPr txBox="1">
            <a:spLocks/>
          </p:cNvSpPr>
          <p:nvPr/>
        </p:nvSpPr>
        <p:spPr bwMode="auto">
          <a:xfrm>
            <a:off x="4332286" y="76794"/>
            <a:ext cx="40274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Things to Remember</a:t>
            </a:r>
          </a:p>
        </p:txBody>
      </p:sp>
      <p:sp>
        <p:nvSpPr>
          <p:cNvPr id="5" name="Content Placeholder 2">
            <a:extLst>
              <a:ext uri="{FF2B5EF4-FFF2-40B4-BE49-F238E27FC236}">
                <a16:creationId xmlns:a16="http://schemas.microsoft.com/office/drawing/2014/main" id="{7781FF47-E82B-4488-8D21-735BA9B62904}"/>
              </a:ext>
            </a:extLst>
          </p:cNvPr>
          <p:cNvSpPr txBox="1">
            <a:spLocks/>
          </p:cNvSpPr>
          <p:nvPr/>
        </p:nvSpPr>
        <p:spPr>
          <a:xfrm>
            <a:off x="6096000" y="1425492"/>
            <a:ext cx="6220152" cy="5914513"/>
          </a:xfrm>
          <a:prstGeom prst="rect">
            <a:avLst/>
          </a:prstGeom>
        </p:spPr>
        <p:txBody>
          <a:bodyPr numCol="2">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gn="l">
              <a:buFont typeface="Arial" panose="020B0604020202020204" pitchFamily="34" charset="0"/>
              <a:buChar char="•"/>
            </a:pPr>
            <a:r>
              <a:rPr lang="en-US" sz="3200" dirty="0">
                <a:solidFill>
                  <a:schemeClr val="accent1">
                    <a:lumMod val="50000"/>
                  </a:schemeClr>
                </a:solidFill>
              </a:rPr>
              <a:t>Don’t ignore your instincts</a:t>
            </a:r>
          </a:p>
          <a:p>
            <a:pPr marL="571500" indent="-571500">
              <a:buFont typeface="Arial" panose="020B0604020202020204" pitchFamily="34" charset="0"/>
              <a:buChar char="•"/>
            </a:pPr>
            <a:endParaRPr lang="en-US" sz="3200" dirty="0">
              <a:solidFill>
                <a:schemeClr val="accent1">
                  <a:lumMod val="50000"/>
                </a:schemeClr>
              </a:solidFill>
            </a:endParaRPr>
          </a:p>
          <a:p>
            <a:pPr marL="571500" indent="-571500" algn="l">
              <a:buFont typeface="Arial" panose="020B0604020202020204" pitchFamily="34" charset="0"/>
              <a:buChar char="•"/>
            </a:pPr>
            <a:r>
              <a:rPr lang="en-US" sz="3200" dirty="0">
                <a:solidFill>
                  <a:schemeClr val="accent1">
                    <a:lumMod val="50000"/>
                  </a:schemeClr>
                </a:solidFill>
              </a:rPr>
              <a:t>You have a duty to report any concerns</a:t>
            </a:r>
          </a:p>
          <a:p>
            <a:pPr marL="571500" indent="-571500">
              <a:buFont typeface="Arial" panose="020B0604020202020204" pitchFamily="34" charset="0"/>
              <a:buChar char="•"/>
            </a:pPr>
            <a:endParaRPr lang="en-US" sz="3200" dirty="0">
              <a:solidFill>
                <a:schemeClr val="accent1">
                  <a:lumMod val="50000"/>
                </a:schemeClr>
              </a:solidFill>
            </a:endParaRPr>
          </a:p>
          <a:p>
            <a:pPr marL="571500" indent="-571500" algn="l">
              <a:buFont typeface="Arial" panose="020B0604020202020204" pitchFamily="34" charset="0"/>
              <a:buChar char="•"/>
            </a:pPr>
            <a:r>
              <a:rPr lang="en-US" sz="3200" dirty="0">
                <a:solidFill>
                  <a:schemeClr val="accent1">
                    <a:lumMod val="50000"/>
                  </a:schemeClr>
                </a:solidFill>
              </a:rPr>
              <a:t>Look after yourself!!</a:t>
            </a:r>
          </a:p>
        </p:txBody>
      </p:sp>
    </p:spTree>
    <p:extLst>
      <p:ext uri="{BB962C8B-B14F-4D97-AF65-F5344CB8AC3E}">
        <p14:creationId xmlns:p14="http://schemas.microsoft.com/office/powerpoint/2010/main" val="2942119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F70AA-65F7-4A53-596A-9527ED941B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55FCEC-5316-259A-DC90-01762D420414}"/>
              </a:ext>
            </a:extLst>
          </p:cNvPr>
          <p:cNvSpPr txBox="1">
            <a:spLocks/>
          </p:cNvSpPr>
          <p:nvPr/>
        </p:nvSpPr>
        <p:spPr>
          <a:xfrm>
            <a:off x="494807" y="914400"/>
            <a:ext cx="6391023" cy="5208104"/>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lgn="l">
              <a:buFont typeface="Arial" panose="020B0604020202020204" pitchFamily="34" charset="0"/>
              <a:buChar char="•"/>
            </a:pPr>
            <a:r>
              <a:rPr lang="en-US" sz="3200" dirty="0">
                <a:solidFill>
                  <a:srgbClr val="002060"/>
                </a:solidFill>
              </a:rPr>
              <a:t>I</a:t>
            </a:r>
            <a:r>
              <a:rPr lang="en-GB" sz="3200" dirty="0" err="1">
                <a:solidFill>
                  <a:srgbClr val="002060"/>
                </a:solidFill>
              </a:rPr>
              <a:t>nsert</a:t>
            </a:r>
            <a:r>
              <a:rPr lang="en-GB" sz="3200" dirty="0">
                <a:solidFill>
                  <a:srgbClr val="002060"/>
                </a:solidFill>
              </a:rPr>
              <a:t> Name</a:t>
            </a:r>
          </a:p>
          <a:p>
            <a:pPr marL="214313" indent="-214313" algn="l">
              <a:buFont typeface="Arial" panose="020B0604020202020204" pitchFamily="34" charset="0"/>
              <a:buChar char="•"/>
            </a:pPr>
            <a:r>
              <a:rPr lang="en-GB" sz="3200" dirty="0">
                <a:solidFill>
                  <a:srgbClr val="002060"/>
                </a:solidFill>
              </a:rPr>
              <a:t>Insert Contact details and location of Safeguarding and Welfare Officers</a:t>
            </a:r>
          </a:p>
          <a:p>
            <a:pPr marL="214313" indent="-214313" algn="l">
              <a:buFont typeface="Arial" panose="020B0604020202020204" pitchFamily="34" charset="0"/>
              <a:buChar char="•"/>
            </a:pPr>
            <a:r>
              <a:rPr lang="en-GB" sz="3200" dirty="0">
                <a:solidFill>
                  <a:srgbClr val="002060"/>
                </a:solidFill>
              </a:rPr>
              <a:t>Insert picture if possible</a:t>
            </a:r>
            <a:endParaRPr lang="en-US" sz="16600" dirty="0">
              <a:solidFill>
                <a:srgbClr val="002060"/>
              </a:solidFill>
            </a:endParaRPr>
          </a:p>
        </p:txBody>
      </p:sp>
      <p:sp>
        <p:nvSpPr>
          <p:cNvPr id="5" name="Title 4">
            <a:extLst>
              <a:ext uri="{FF2B5EF4-FFF2-40B4-BE49-F238E27FC236}">
                <a16:creationId xmlns:a16="http://schemas.microsoft.com/office/drawing/2014/main" id="{995AC6A4-2A34-CD34-85EC-A064A9B72403}"/>
              </a:ext>
            </a:extLst>
          </p:cNvPr>
          <p:cNvSpPr txBox="1">
            <a:spLocks/>
          </p:cNvSpPr>
          <p:nvPr/>
        </p:nvSpPr>
        <p:spPr bwMode="auto">
          <a:xfrm>
            <a:off x="146961" y="133825"/>
            <a:ext cx="7104739"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solidFill>
                  <a:srgbClr val="C4161C"/>
                </a:solidFill>
                <a:latin typeface="Ubuntu Medium" panose="020B0504030602030204" pitchFamily="34" charset="0"/>
                <a:ea typeface="Ubuntu Medium" panose="020B0504030602030204" pitchFamily="34" charset="0"/>
                <a:cs typeface="Ubuntu Medium" panose="020B0504030602030204" pitchFamily="34" charset="0"/>
              </a:rPr>
              <a:t>Safeguarding and Welfare Officers at this event are:</a:t>
            </a:r>
          </a:p>
          <a:p>
            <a:endParaRPr lang="en-US" altLang="en-US" sz="3200" dirty="0">
              <a:solidFill>
                <a:srgbClr val="C4161C"/>
              </a:solidFill>
              <a:latin typeface="Ubuntu Medium" panose="020B0504030602030204" pitchFamily="34" charset="0"/>
              <a:ea typeface="Ubuntu Medium" panose="020B0504030602030204" pitchFamily="34" charset="0"/>
              <a:cs typeface="Ubuntu Medium" panose="020B0504030602030204" pitchFamily="34" charset="0"/>
            </a:endParaRPr>
          </a:p>
        </p:txBody>
      </p:sp>
      <p:sp>
        <p:nvSpPr>
          <p:cNvPr id="2" name="TextBox 1">
            <a:extLst>
              <a:ext uri="{FF2B5EF4-FFF2-40B4-BE49-F238E27FC236}">
                <a16:creationId xmlns:a16="http://schemas.microsoft.com/office/drawing/2014/main" id="{3010175F-A4F8-8616-6970-755ED8B9BEBC}"/>
              </a:ext>
            </a:extLst>
          </p:cNvPr>
          <p:cNvSpPr txBox="1"/>
          <p:nvPr/>
        </p:nvSpPr>
        <p:spPr>
          <a:xfrm>
            <a:off x="7100888" y="461963"/>
            <a:ext cx="5091112" cy="3539430"/>
          </a:xfrm>
          <a:prstGeom prst="rect">
            <a:avLst/>
          </a:prstGeom>
          <a:noFill/>
        </p:spPr>
        <p:txBody>
          <a:bodyPr wrap="square" rtlCol="0">
            <a:spAutoFit/>
          </a:bodyPr>
          <a:lstStyle/>
          <a:p>
            <a:r>
              <a:rPr lang="en-US" sz="3200" b="1" dirty="0"/>
              <a:t>SOGB Safeguarding Lead can be contacted via phone between the hours of 9-5, Mon-Fri</a:t>
            </a:r>
          </a:p>
          <a:p>
            <a:r>
              <a:rPr lang="en-US" sz="3200" b="1" dirty="0"/>
              <a:t>Tel: </a:t>
            </a:r>
            <a:r>
              <a:rPr lang="en-US" sz="3200" dirty="0"/>
              <a:t>07383 389 663</a:t>
            </a:r>
          </a:p>
          <a:p>
            <a:r>
              <a:rPr lang="en-US" sz="3200" b="1" dirty="0"/>
              <a:t>Email: </a:t>
            </a:r>
            <a:r>
              <a:rPr lang="en-US" sz="3200" dirty="0">
                <a:hlinkClick r:id="rId3"/>
              </a:rPr>
              <a:t>safeguarding@sogb.org.uk</a:t>
            </a:r>
            <a:r>
              <a:rPr lang="en-US" sz="3200" dirty="0"/>
              <a:t> </a:t>
            </a:r>
            <a:endParaRPr lang="en-GB" sz="3200" dirty="0"/>
          </a:p>
        </p:txBody>
      </p:sp>
    </p:spTree>
    <p:extLst>
      <p:ext uri="{BB962C8B-B14F-4D97-AF65-F5344CB8AC3E}">
        <p14:creationId xmlns:p14="http://schemas.microsoft.com/office/powerpoint/2010/main" val="2210265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47">
            <a:extLst>
              <a:ext uri="{FF2B5EF4-FFF2-40B4-BE49-F238E27FC236}">
                <a16:creationId xmlns:a16="http://schemas.microsoft.com/office/drawing/2014/main" id="{5F07D148-D4BF-3047-A875-ABED067C6910}"/>
              </a:ext>
            </a:extLst>
          </p:cNvPr>
          <p:cNvSpPr txBox="1">
            <a:spLocks/>
          </p:cNvSpPr>
          <p:nvPr/>
        </p:nvSpPr>
        <p:spPr>
          <a:xfrm>
            <a:off x="923975" y="2072304"/>
            <a:ext cx="6264004" cy="9969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solidFill>
                  <a:schemeClr val="bg1"/>
                </a:solidFill>
                <a:latin typeface="Ubuntu Medium" panose="020B0504030602030204" pitchFamily="34" charset="0"/>
              </a:rPr>
              <a:t>Questions?</a:t>
            </a:r>
          </a:p>
        </p:txBody>
      </p:sp>
    </p:spTree>
    <p:extLst>
      <p:ext uri="{BB962C8B-B14F-4D97-AF65-F5344CB8AC3E}">
        <p14:creationId xmlns:p14="http://schemas.microsoft.com/office/powerpoint/2010/main" val="1180061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562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51FE0AB-47F1-41A5-9728-13EBB530F9E2}"/>
              </a:ext>
            </a:extLst>
          </p:cNvPr>
          <p:cNvSpPr txBox="1">
            <a:spLocks/>
          </p:cNvSpPr>
          <p:nvPr/>
        </p:nvSpPr>
        <p:spPr>
          <a:xfrm>
            <a:off x="261907" y="1525793"/>
            <a:ext cx="7132806" cy="4525963"/>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p:txBody>
      </p:sp>
      <p:sp>
        <p:nvSpPr>
          <p:cNvPr id="5" name="TextBox 4">
            <a:extLst>
              <a:ext uri="{FF2B5EF4-FFF2-40B4-BE49-F238E27FC236}">
                <a16:creationId xmlns:a16="http://schemas.microsoft.com/office/drawing/2014/main" id="{8628C022-6D3E-4E25-A7FE-E67812850C3D}"/>
              </a:ext>
            </a:extLst>
          </p:cNvPr>
          <p:cNvSpPr txBox="1"/>
          <p:nvPr/>
        </p:nvSpPr>
        <p:spPr>
          <a:xfrm>
            <a:off x="370854" y="594345"/>
            <a:ext cx="6096000" cy="5669309"/>
          </a:xfrm>
          <a:prstGeom prst="rect">
            <a:avLst/>
          </a:prstGeom>
          <a:noFill/>
        </p:spPr>
        <p:txBody>
          <a:bodyPr wrap="square">
            <a:spAutoFit/>
          </a:bodyPr>
          <a:lstStyle/>
          <a:p>
            <a:pPr algn="l"/>
            <a:r>
              <a:rPr lang="en-US" sz="3600" b="1" dirty="0"/>
              <a:t>What you need to know</a:t>
            </a:r>
          </a:p>
          <a:p>
            <a:pPr algn="l"/>
            <a:endParaRPr lang="en-US" sz="2800" b="1" dirty="0"/>
          </a:p>
          <a:p>
            <a:pPr algn="l"/>
            <a:r>
              <a:rPr lang="en-US" sz="2800" b="1" dirty="0"/>
              <a:t>At this event you need to know:</a:t>
            </a:r>
          </a:p>
          <a:p>
            <a:pPr algn="l"/>
            <a:endParaRPr lang="en-US" sz="2800" b="1" dirty="0"/>
          </a:p>
          <a:p>
            <a:pPr marL="342900" indent="-342900" algn="l">
              <a:buFontTx/>
              <a:buChar char="-"/>
            </a:pPr>
            <a:r>
              <a:rPr lang="en-US" sz="2800" b="1" dirty="0"/>
              <a:t>What to look out for</a:t>
            </a:r>
          </a:p>
          <a:p>
            <a:pPr marL="342900" indent="-342900" algn="l">
              <a:buFontTx/>
              <a:buChar char="-"/>
            </a:pPr>
            <a:endParaRPr lang="en-US" sz="2800" b="1" dirty="0"/>
          </a:p>
          <a:p>
            <a:pPr marL="342900" indent="-342900" algn="l">
              <a:buFontTx/>
              <a:buChar char="-"/>
            </a:pPr>
            <a:r>
              <a:rPr lang="en-US" sz="2800" b="1" dirty="0"/>
              <a:t>What to do if you have a concern</a:t>
            </a:r>
          </a:p>
          <a:p>
            <a:pPr marL="342900" indent="-342900" algn="l">
              <a:buFontTx/>
              <a:buChar char="-"/>
            </a:pPr>
            <a:endParaRPr lang="en-US" sz="2800" b="1" dirty="0"/>
          </a:p>
          <a:p>
            <a:pPr marL="342900" indent="-342900" algn="l">
              <a:buFontTx/>
              <a:buChar char="-"/>
            </a:pPr>
            <a:r>
              <a:rPr lang="en-US" sz="2800" b="1" dirty="0"/>
              <a:t>Who to report to</a:t>
            </a:r>
          </a:p>
          <a:p>
            <a:pPr marL="342900" indent="-342900" algn="l">
              <a:buFontTx/>
              <a:buChar char="-"/>
            </a:pPr>
            <a:endParaRPr lang="en-US" sz="2800" b="1" dirty="0"/>
          </a:p>
          <a:p>
            <a:pPr marL="342900" indent="-342900" algn="l">
              <a:buFontTx/>
              <a:buChar char="-"/>
            </a:pPr>
            <a:r>
              <a:rPr lang="en-US" sz="2800" b="1" dirty="0"/>
              <a:t>You also need to be familiar with event risk assessments</a:t>
            </a:r>
          </a:p>
          <a:p>
            <a:pPr marL="342900" lvl="0" indent="-342900">
              <a:lnSpc>
                <a:spcPct val="107000"/>
              </a:lnSpc>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9014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0C58C827-1E1E-6143-9806-C4B7EA11DF09}"/>
              </a:ext>
            </a:extLst>
          </p:cNvPr>
          <p:cNvSpPr txBox="1">
            <a:spLocks/>
          </p:cNvSpPr>
          <p:nvPr/>
        </p:nvSpPr>
        <p:spPr bwMode="auto">
          <a:xfrm>
            <a:off x="4082256" y="304967"/>
            <a:ext cx="4027488"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Safeguarding – What is it?</a:t>
            </a:r>
          </a:p>
        </p:txBody>
      </p:sp>
      <p:sp>
        <p:nvSpPr>
          <p:cNvPr id="4" name="Content Placeholder 2">
            <a:extLst>
              <a:ext uri="{FF2B5EF4-FFF2-40B4-BE49-F238E27FC236}">
                <a16:creationId xmlns:a16="http://schemas.microsoft.com/office/drawing/2014/main" id="{88DEB98C-879D-40FE-9E5E-4D4159EB0D0A}"/>
              </a:ext>
            </a:extLst>
          </p:cNvPr>
          <p:cNvSpPr txBox="1">
            <a:spLocks/>
          </p:cNvSpPr>
          <p:nvPr/>
        </p:nvSpPr>
        <p:spPr>
          <a:xfrm>
            <a:off x="6196881" y="928588"/>
            <a:ext cx="5752769" cy="5081687"/>
          </a:xfrm>
          <a:prstGeom prst="rect">
            <a:avLst/>
          </a:prstGeom>
        </p:spPr>
        <p:txBody>
          <a:bodyPr numCol="1">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5100" i="1" dirty="0">
                <a:solidFill>
                  <a:schemeClr val="bg1"/>
                </a:solidFill>
              </a:rPr>
              <a:t>Definition:</a:t>
            </a:r>
          </a:p>
          <a:p>
            <a:pPr algn="l"/>
            <a:r>
              <a:rPr lang="en-US" sz="5100" i="1" dirty="0">
                <a:solidFill>
                  <a:schemeClr val="bg1"/>
                </a:solidFill>
              </a:rPr>
              <a:t>  “Preventing and reducing the risk of harm from abuse or other types of exploitation whilst supporting individuals in maintaining control over their lives and in making informed choices without coercion”</a:t>
            </a:r>
          </a:p>
          <a:p>
            <a:pPr marL="0" indent="0">
              <a:buNone/>
            </a:pPr>
            <a:endParaRPr lang="en-GB" sz="3300" dirty="0">
              <a:solidFill>
                <a:schemeClr val="bg1"/>
              </a:solidFill>
            </a:endParaRPr>
          </a:p>
          <a:p>
            <a:pPr marL="0" indent="0" algn="l">
              <a:buNone/>
            </a:pPr>
            <a:r>
              <a:rPr lang="en-GB" sz="5000" dirty="0">
                <a:solidFill>
                  <a:schemeClr val="bg1"/>
                </a:solidFill>
              </a:rPr>
              <a:t>It is everything that we as professionals and organisations do and put in place to ensure the safety of those in our care, it’s thing like:</a:t>
            </a:r>
          </a:p>
          <a:p>
            <a:pPr marL="285750" indent="-285750" algn="l">
              <a:buFont typeface="Arial" panose="020B0604020202020204" pitchFamily="34" charset="0"/>
              <a:buChar char="•"/>
            </a:pPr>
            <a:r>
              <a:rPr lang="en-GB" sz="5000" dirty="0">
                <a:solidFill>
                  <a:schemeClr val="bg1"/>
                </a:solidFill>
              </a:rPr>
              <a:t>Training</a:t>
            </a:r>
          </a:p>
          <a:p>
            <a:pPr marL="285750" indent="-285750" algn="l">
              <a:buFont typeface="Arial" panose="020B0604020202020204" pitchFamily="34" charset="0"/>
              <a:buChar char="•"/>
            </a:pPr>
            <a:r>
              <a:rPr lang="en-GB" sz="5000" dirty="0">
                <a:solidFill>
                  <a:schemeClr val="bg1"/>
                </a:solidFill>
              </a:rPr>
              <a:t>Risk Assessments</a:t>
            </a:r>
          </a:p>
          <a:p>
            <a:pPr marL="285750" indent="-285750" algn="l">
              <a:buFont typeface="Arial" panose="020B0604020202020204" pitchFamily="34" charset="0"/>
              <a:buChar char="•"/>
            </a:pPr>
            <a:r>
              <a:rPr lang="en-GB" sz="5000" dirty="0">
                <a:solidFill>
                  <a:schemeClr val="bg1"/>
                </a:solidFill>
              </a:rPr>
              <a:t>Safer Recruitment</a:t>
            </a:r>
          </a:p>
          <a:p>
            <a:pPr marL="285750" indent="-285750" algn="l">
              <a:buFont typeface="Arial" panose="020B0604020202020204" pitchFamily="34" charset="0"/>
              <a:buChar char="•"/>
            </a:pPr>
            <a:r>
              <a:rPr lang="en-GB" sz="5000" dirty="0">
                <a:solidFill>
                  <a:schemeClr val="bg1"/>
                </a:solidFill>
              </a:rPr>
              <a:t>Policies and Procedures </a:t>
            </a:r>
            <a:r>
              <a:rPr lang="en-GB" sz="5000" i="1" dirty="0">
                <a:solidFill>
                  <a:schemeClr val="bg1"/>
                </a:solidFill>
              </a:rPr>
              <a:t>including how to report concerns</a:t>
            </a:r>
          </a:p>
          <a:p>
            <a:pPr marL="0" indent="0">
              <a:buFont typeface="Arial" panose="020B0604020202020204" pitchFamily="34" charset="0"/>
              <a:buNone/>
            </a:pPr>
            <a:endParaRPr lang="en-GB" sz="1800" dirty="0"/>
          </a:p>
        </p:txBody>
      </p:sp>
    </p:spTree>
    <p:extLst>
      <p:ext uri="{BB962C8B-B14F-4D97-AF65-F5344CB8AC3E}">
        <p14:creationId xmlns:p14="http://schemas.microsoft.com/office/powerpoint/2010/main" val="3017976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F73F4132-194A-D140-909A-D691683EFE71}"/>
              </a:ext>
            </a:extLst>
          </p:cNvPr>
          <p:cNvSpPr txBox="1">
            <a:spLocks/>
          </p:cNvSpPr>
          <p:nvPr/>
        </p:nvSpPr>
        <p:spPr bwMode="auto">
          <a:xfrm>
            <a:off x="350066" y="206540"/>
            <a:ext cx="3606538" cy="515595"/>
          </a:xfrm>
          <a:prstGeom prst="rect">
            <a:avLst/>
          </a:prstGeom>
          <a:solidFill>
            <a:schemeClr val="bg1"/>
          </a:solidFill>
          <a:ln>
            <a:noFill/>
          </a:ln>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Our Commitment</a:t>
            </a:r>
          </a:p>
        </p:txBody>
      </p:sp>
      <p:sp>
        <p:nvSpPr>
          <p:cNvPr id="4" name="Content Placeholder 2">
            <a:extLst>
              <a:ext uri="{FF2B5EF4-FFF2-40B4-BE49-F238E27FC236}">
                <a16:creationId xmlns:a16="http://schemas.microsoft.com/office/drawing/2014/main" id="{1CF37BA7-5C9C-476F-972A-B878917299E7}"/>
              </a:ext>
            </a:extLst>
          </p:cNvPr>
          <p:cNvSpPr txBox="1">
            <a:spLocks/>
          </p:cNvSpPr>
          <p:nvPr/>
        </p:nvSpPr>
        <p:spPr>
          <a:xfrm>
            <a:off x="350066" y="788760"/>
            <a:ext cx="5502789" cy="5862700"/>
          </a:xfrm>
          <a:prstGeom prst="rect">
            <a:avLst/>
          </a:prstGeom>
        </p:spPr>
        <p:txBody>
          <a:bodyPr numCol="1">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l" defTabSz="514350">
              <a:lnSpc>
                <a:spcPct val="94000"/>
              </a:lnSpc>
              <a:spcAft>
                <a:spcPts val="150"/>
              </a:spcAft>
              <a:buFont typeface="Arial" panose="020B0604020202020204" pitchFamily="34" charset="0"/>
              <a:buChar char="•"/>
            </a:pPr>
            <a:r>
              <a:rPr lang="en-US" sz="2800" dirty="0">
                <a:solidFill>
                  <a:schemeClr val="accent1">
                    <a:lumMod val="50000"/>
                  </a:schemeClr>
                </a:solidFill>
                <a:latin typeface="Franklin Gothic Book" panose="020B0503020102020204"/>
              </a:rPr>
              <a:t>Special Olympics Great Britain (SOGB) is fully committed to safeguarding the wellbeing and protection of all athletes in its care. </a:t>
            </a:r>
          </a:p>
          <a:p>
            <a:pPr marL="285750" indent="-285750" algn="l" defTabSz="514350">
              <a:lnSpc>
                <a:spcPct val="94000"/>
              </a:lnSpc>
              <a:spcAft>
                <a:spcPts val="150"/>
              </a:spcAft>
              <a:buFont typeface="Arial" panose="020B0604020202020204" pitchFamily="34" charset="0"/>
              <a:buChar char="•"/>
            </a:pPr>
            <a:r>
              <a:rPr lang="en-US" sz="2800" dirty="0">
                <a:solidFill>
                  <a:schemeClr val="accent1">
                    <a:lumMod val="50000"/>
                  </a:schemeClr>
                </a:solidFill>
                <a:latin typeface="Franklin Gothic Book" panose="020B0503020102020204"/>
              </a:rPr>
              <a:t>SOGB </a:t>
            </a:r>
            <a:r>
              <a:rPr lang="en-US" sz="2800" dirty="0" err="1">
                <a:solidFill>
                  <a:schemeClr val="accent1">
                    <a:lumMod val="50000"/>
                  </a:schemeClr>
                </a:solidFill>
                <a:latin typeface="Franklin Gothic Book" panose="020B0503020102020204"/>
              </a:rPr>
              <a:t>recognises</a:t>
            </a:r>
            <a:r>
              <a:rPr lang="en-US" sz="2800" dirty="0">
                <a:solidFill>
                  <a:schemeClr val="accent1">
                    <a:lumMod val="50000"/>
                  </a:schemeClr>
                </a:solidFill>
                <a:latin typeface="Franklin Gothic Book" panose="020B0503020102020204"/>
              </a:rPr>
              <a:t> the responsibility to promote safe practice and to protect athletes from harm, abuse and exploitation.</a:t>
            </a:r>
          </a:p>
          <a:p>
            <a:pPr marL="285750" indent="-285750" algn="l" defTabSz="514350">
              <a:lnSpc>
                <a:spcPct val="94000"/>
              </a:lnSpc>
              <a:spcAft>
                <a:spcPts val="150"/>
              </a:spcAft>
              <a:buFont typeface="Arial" panose="020B0604020202020204" pitchFamily="34" charset="0"/>
              <a:buChar char="•"/>
            </a:pPr>
            <a:r>
              <a:rPr lang="en-US" sz="2800" dirty="0">
                <a:solidFill>
                  <a:schemeClr val="accent1">
                    <a:lumMod val="50000"/>
                  </a:schemeClr>
                </a:solidFill>
                <a:latin typeface="Franklin Gothic Book" panose="020B0503020102020204"/>
              </a:rPr>
              <a:t>Protecting athletes from abuse and harm of any kind is a high priority for everyone involved in any capacity with Special Olympics GB. </a:t>
            </a:r>
          </a:p>
          <a:p>
            <a:pPr marL="285750" indent="-285750" algn="l" defTabSz="514350">
              <a:lnSpc>
                <a:spcPct val="94000"/>
              </a:lnSpc>
              <a:spcAft>
                <a:spcPts val="150"/>
              </a:spcAft>
              <a:buFont typeface="Arial" panose="020B0604020202020204" pitchFamily="34" charset="0"/>
              <a:buChar char="•"/>
            </a:pPr>
            <a:r>
              <a:rPr lang="en-US" sz="2800" dirty="0">
                <a:solidFill>
                  <a:schemeClr val="accent1">
                    <a:lumMod val="50000"/>
                  </a:schemeClr>
                </a:solidFill>
                <a:latin typeface="Franklin Gothic Book" panose="020B0503020102020204"/>
              </a:rPr>
              <a:t>All athletes have the right to protection from all forms of harm and abuse.</a:t>
            </a:r>
          </a:p>
          <a:p>
            <a:pPr marL="0" indent="0">
              <a:buFont typeface="Arial" panose="020B0604020202020204" pitchFamily="34" charset="0"/>
              <a:buNone/>
            </a:pPr>
            <a:endParaRPr lang="en-GB" sz="1800" dirty="0"/>
          </a:p>
        </p:txBody>
      </p:sp>
    </p:spTree>
    <p:extLst>
      <p:ext uri="{BB962C8B-B14F-4D97-AF65-F5344CB8AC3E}">
        <p14:creationId xmlns:p14="http://schemas.microsoft.com/office/powerpoint/2010/main" val="3843624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BE7F9017-19EF-5D4A-8278-B0D0D8CDB6B9}"/>
              </a:ext>
            </a:extLst>
          </p:cNvPr>
          <p:cNvSpPr txBox="1">
            <a:spLocks/>
          </p:cNvSpPr>
          <p:nvPr/>
        </p:nvSpPr>
        <p:spPr bwMode="auto">
          <a:xfrm>
            <a:off x="4332286" y="76794"/>
            <a:ext cx="40274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What is “harm”?</a:t>
            </a:r>
          </a:p>
        </p:txBody>
      </p:sp>
      <p:sp>
        <p:nvSpPr>
          <p:cNvPr id="4" name="Content Placeholder 2">
            <a:extLst>
              <a:ext uri="{FF2B5EF4-FFF2-40B4-BE49-F238E27FC236}">
                <a16:creationId xmlns:a16="http://schemas.microsoft.com/office/drawing/2014/main" id="{17CEFFEB-45C8-4F4D-AC99-064476D7139B}"/>
              </a:ext>
            </a:extLst>
          </p:cNvPr>
          <p:cNvSpPr txBox="1">
            <a:spLocks/>
          </p:cNvSpPr>
          <p:nvPr/>
        </p:nvSpPr>
        <p:spPr>
          <a:xfrm>
            <a:off x="5334000" y="1166018"/>
            <a:ext cx="6858000" cy="4916730"/>
          </a:xfrm>
          <a:prstGeom prst="rect">
            <a:avLst/>
          </a:prstGeom>
        </p:spPr>
        <p:txBody>
          <a:bodyPr numCol="1">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600" dirty="0">
                <a:solidFill>
                  <a:schemeClr val="accent1">
                    <a:lumMod val="50000"/>
                  </a:schemeClr>
                </a:solidFill>
              </a:rPr>
              <a:t>"…not only ill-treatment (including sexual abuse and forms of ill treatment that are not physical); but the impairment of, or an avoidable deterioration in, physical or mental health; and the impairment of physical, emotional, social or </a:t>
            </a:r>
            <a:r>
              <a:rPr lang="en-US" sz="9600" dirty="0" err="1">
                <a:solidFill>
                  <a:schemeClr val="accent1">
                    <a:lumMod val="50000"/>
                  </a:schemeClr>
                </a:solidFill>
              </a:rPr>
              <a:t>behavioural</a:t>
            </a:r>
            <a:r>
              <a:rPr lang="en-US" sz="9600" dirty="0">
                <a:solidFill>
                  <a:schemeClr val="accent1">
                    <a:lumMod val="50000"/>
                  </a:schemeClr>
                </a:solidFill>
              </a:rPr>
              <a:t> development"      </a:t>
            </a:r>
          </a:p>
          <a:p>
            <a:pPr marL="0" indent="0" algn="r">
              <a:buNone/>
            </a:pPr>
            <a:r>
              <a:rPr lang="en-US" sz="7200" dirty="0">
                <a:solidFill>
                  <a:schemeClr val="accent1">
                    <a:lumMod val="50000"/>
                  </a:schemeClr>
                </a:solidFill>
              </a:rPr>
              <a:t>          [Law Commission 1995]</a:t>
            </a:r>
          </a:p>
          <a:p>
            <a:pPr marL="0" indent="0">
              <a:buFont typeface="Arial" panose="020B0604020202020204" pitchFamily="34" charset="0"/>
              <a:buNone/>
            </a:pPr>
            <a:endParaRPr lang="en-GB" sz="1800" b="1" dirty="0">
              <a:solidFill>
                <a:srgbClr val="FF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800" dirty="0"/>
          </a:p>
        </p:txBody>
      </p:sp>
    </p:spTree>
    <p:extLst>
      <p:ext uri="{BB962C8B-B14F-4D97-AF65-F5344CB8AC3E}">
        <p14:creationId xmlns:p14="http://schemas.microsoft.com/office/powerpoint/2010/main" val="3565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5000"/>
          </a:schemeClr>
        </a:solidFill>
        <a:effectLst/>
      </p:bgPr>
    </p:bg>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E0A8B9B1-D79A-AD4D-9ED6-A9CDFF00410E}"/>
              </a:ext>
            </a:extLst>
          </p:cNvPr>
          <p:cNvSpPr txBox="1">
            <a:spLocks/>
          </p:cNvSpPr>
          <p:nvPr/>
        </p:nvSpPr>
        <p:spPr bwMode="auto">
          <a:xfrm>
            <a:off x="2801299" y="206369"/>
            <a:ext cx="40274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Forms of Abuse</a:t>
            </a:r>
          </a:p>
        </p:txBody>
      </p:sp>
      <p:sp>
        <p:nvSpPr>
          <p:cNvPr id="4" name="Content Placeholder 2">
            <a:extLst>
              <a:ext uri="{FF2B5EF4-FFF2-40B4-BE49-F238E27FC236}">
                <a16:creationId xmlns:a16="http://schemas.microsoft.com/office/drawing/2014/main" id="{08904B77-E8E7-40D4-A122-DA01CF0671CB}"/>
              </a:ext>
            </a:extLst>
          </p:cNvPr>
          <p:cNvSpPr txBox="1">
            <a:spLocks/>
          </p:cNvSpPr>
          <p:nvPr/>
        </p:nvSpPr>
        <p:spPr>
          <a:xfrm>
            <a:off x="0" y="1150936"/>
            <a:ext cx="3352800" cy="5160964"/>
          </a:xfrm>
          <a:prstGeom prst="rect">
            <a:avLst/>
          </a:prstGeom>
        </p:spPr>
        <p:txBody>
          <a:bodyPr numCol="2">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600" dirty="0">
                <a:solidFill>
                  <a:schemeClr val="accent1">
                    <a:lumMod val="50000"/>
                  </a:schemeClr>
                </a:solidFill>
              </a:rPr>
              <a:t>Children</a:t>
            </a:r>
          </a:p>
          <a:p>
            <a:r>
              <a:rPr lang="en-US" sz="2400" dirty="0">
                <a:solidFill>
                  <a:schemeClr val="accent1">
                    <a:lumMod val="50000"/>
                  </a:schemeClr>
                </a:solidFill>
              </a:rPr>
              <a:t>Physical</a:t>
            </a:r>
          </a:p>
          <a:p>
            <a:endParaRPr lang="en-US" sz="2400" dirty="0">
              <a:solidFill>
                <a:schemeClr val="accent1">
                  <a:lumMod val="50000"/>
                </a:schemeClr>
              </a:solidFill>
            </a:endParaRPr>
          </a:p>
          <a:p>
            <a:r>
              <a:rPr lang="en-US" sz="2400" dirty="0">
                <a:solidFill>
                  <a:schemeClr val="accent1">
                    <a:lumMod val="50000"/>
                  </a:schemeClr>
                </a:solidFill>
              </a:rPr>
              <a:t>Emotional</a:t>
            </a:r>
          </a:p>
          <a:p>
            <a:endParaRPr lang="en-US" sz="2400" dirty="0">
              <a:solidFill>
                <a:schemeClr val="accent1">
                  <a:lumMod val="50000"/>
                </a:schemeClr>
              </a:solidFill>
            </a:endParaRPr>
          </a:p>
          <a:p>
            <a:r>
              <a:rPr lang="en-US" sz="2400" dirty="0">
                <a:solidFill>
                  <a:schemeClr val="accent1">
                    <a:lumMod val="50000"/>
                  </a:schemeClr>
                </a:solidFill>
              </a:rPr>
              <a:t>Sexual</a:t>
            </a:r>
          </a:p>
          <a:p>
            <a:endParaRPr lang="en-US" sz="2400" dirty="0">
              <a:solidFill>
                <a:schemeClr val="accent1">
                  <a:lumMod val="50000"/>
                </a:schemeClr>
              </a:solidFill>
            </a:endParaRPr>
          </a:p>
          <a:p>
            <a:r>
              <a:rPr lang="en-US" sz="2400" dirty="0">
                <a:solidFill>
                  <a:schemeClr val="accent1">
                    <a:lumMod val="50000"/>
                  </a:schemeClr>
                </a:solidFill>
              </a:rPr>
              <a:t>Neglect</a:t>
            </a:r>
          </a:p>
          <a:p>
            <a:pPr marL="0" indent="0">
              <a:buFont typeface="Arial" panose="020B0604020202020204" pitchFamily="34" charset="0"/>
              <a:buNone/>
            </a:pPr>
            <a:endParaRPr lang="en-GB" sz="1800" b="1" dirty="0">
              <a:solidFill>
                <a:srgbClr val="FF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800" b="1" dirty="0">
              <a:solidFill>
                <a:srgbClr val="FF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800" dirty="0"/>
          </a:p>
        </p:txBody>
      </p:sp>
      <p:sp>
        <p:nvSpPr>
          <p:cNvPr id="5" name="TextBox 4">
            <a:extLst>
              <a:ext uri="{FF2B5EF4-FFF2-40B4-BE49-F238E27FC236}">
                <a16:creationId xmlns:a16="http://schemas.microsoft.com/office/drawing/2014/main" id="{E5F0C4C2-C61D-83A9-A8C8-55C23ED13323}"/>
              </a:ext>
            </a:extLst>
          </p:cNvPr>
          <p:cNvSpPr txBox="1"/>
          <p:nvPr/>
        </p:nvSpPr>
        <p:spPr>
          <a:xfrm>
            <a:off x="2175726" y="1058439"/>
            <a:ext cx="4517173" cy="6647974"/>
          </a:xfrm>
          <a:prstGeom prst="rect">
            <a:avLst/>
          </a:prstGeom>
          <a:noFill/>
        </p:spPr>
        <p:txBody>
          <a:bodyPr wrap="square" numCol="2" rtlCol="0">
            <a:spAutoFit/>
          </a:bodyPr>
          <a:lstStyle/>
          <a:p>
            <a:r>
              <a:rPr lang="en-GB" sz="3600" dirty="0">
                <a:solidFill>
                  <a:schemeClr val="accent1">
                    <a:lumMod val="50000"/>
                  </a:schemeClr>
                </a:solidFill>
              </a:rPr>
              <a:t>Adults</a:t>
            </a:r>
          </a:p>
          <a:p>
            <a:pPr marL="285750" indent="-285750">
              <a:buFont typeface="Arial" panose="020B0604020202020204" pitchFamily="34" charset="0"/>
              <a:buChar char="•"/>
            </a:pPr>
            <a:r>
              <a:rPr lang="en-GB" sz="2400" dirty="0">
                <a:solidFill>
                  <a:schemeClr val="accent1">
                    <a:lumMod val="50000"/>
                  </a:schemeClr>
                </a:solidFill>
              </a:rPr>
              <a:t>Physical</a:t>
            </a: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r>
              <a:rPr lang="en-GB" sz="2400" dirty="0">
                <a:solidFill>
                  <a:schemeClr val="accent1">
                    <a:lumMod val="50000"/>
                  </a:schemeClr>
                </a:solidFill>
              </a:rPr>
              <a:t>Psychological</a:t>
            </a: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r>
              <a:rPr lang="en-GB" sz="2400" dirty="0">
                <a:solidFill>
                  <a:schemeClr val="accent1">
                    <a:lumMod val="50000"/>
                  </a:schemeClr>
                </a:solidFill>
              </a:rPr>
              <a:t>Sexual</a:t>
            </a: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r>
              <a:rPr lang="en-GB" sz="2400" dirty="0">
                <a:solidFill>
                  <a:schemeClr val="accent1">
                    <a:lumMod val="50000"/>
                  </a:schemeClr>
                </a:solidFill>
              </a:rPr>
              <a:t>Neglect</a:t>
            </a: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r>
              <a:rPr lang="en-GB" sz="2400" dirty="0">
                <a:solidFill>
                  <a:schemeClr val="accent1">
                    <a:lumMod val="50000"/>
                  </a:schemeClr>
                </a:solidFill>
              </a:rPr>
              <a:t>Self-Neglect</a:t>
            </a: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endParaRPr lang="en-GB" sz="2400" dirty="0">
              <a:solidFill>
                <a:schemeClr val="accent1">
                  <a:lumMod val="50000"/>
                </a:schemeClr>
              </a:solidFill>
            </a:endParaRPr>
          </a:p>
          <a:p>
            <a:endParaRPr lang="en-GB" sz="2400" dirty="0">
              <a:solidFill>
                <a:schemeClr val="accent1">
                  <a:lumMod val="50000"/>
                </a:schemeClr>
              </a:solidFill>
            </a:endParaRP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r>
              <a:rPr lang="en-GB" sz="2400" dirty="0">
                <a:solidFill>
                  <a:schemeClr val="accent1">
                    <a:lumMod val="50000"/>
                  </a:schemeClr>
                </a:solidFill>
              </a:rPr>
              <a:t>Financial</a:t>
            </a: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r>
              <a:rPr lang="en-GB" sz="2400" dirty="0">
                <a:solidFill>
                  <a:schemeClr val="accent1">
                    <a:lumMod val="50000"/>
                  </a:schemeClr>
                </a:solidFill>
              </a:rPr>
              <a:t>Organisational</a:t>
            </a: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r>
              <a:rPr lang="en-GB" sz="2400" dirty="0">
                <a:solidFill>
                  <a:schemeClr val="accent1">
                    <a:lumMod val="50000"/>
                  </a:schemeClr>
                </a:solidFill>
              </a:rPr>
              <a:t>Discriminatory</a:t>
            </a: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r>
              <a:rPr lang="en-GB" sz="2400" dirty="0">
                <a:solidFill>
                  <a:schemeClr val="accent1">
                    <a:lumMod val="50000"/>
                  </a:schemeClr>
                </a:solidFill>
              </a:rPr>
              <a:t>Modern Slavery</a:t>
            </a:r>
          </a:p>
          <a:p>
            <a:pPr marL="285750" indent="-285750">
              <a:buFont typeface="Arial" panose="020B0604020202020204" pitchFamily="34" charset="0"/>
              <a:buChar char="•"/>
            </a:pPr>
            <a:endParaRPr lang="en-GB" sz="2400" dirty="0">
              <a:solidFill>
                <a:schemeClr val="accent1">
                  <a:lumMod val="50000"/>
                </a:schemeClr>
              </a:solidFill>
            </a:endParaRPr>
          </a:p>
          <a:p>
            <a:pPr marL="285750" indent="-285750">
              <a:buFont typeface="Arial" panose="020B0604020202020204" pitchFamily="34" charset="0"/>
              <a:buChar char="•"/>
            </a:pPr>
            <a:r>
              <a:rPr lang="en-GB" sz="2400" dirty="0">
                <a:solidFill>
                  <a:schemeClr val="accent1">
                    <a:lumMod val="50000"/>
                  </a:schemeClr>
                </a:solidFill>
              </a:rPr>
              <a:t>Domestic Abuse</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4565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14" name="Title 9">
            <a:extLst>
              <a:ext uri="{FF2B5EF4-FFF2-40B4-BE49-F238E27FC236}">
                <a16:creationId xmlns:a16="http://schemas.microsoft.com/office/drawing/2014/main" id="{5E3626E6-A70B-204D-B018-20170FC9F8F8}"/>
              </a:ext>
            </a:extLst>
          </p:cNvPr>
          <p:cNvSpPr txBox="1">
            <a:spLocks/>
          </p:cNvSpPr>
          <p:nvPr/>
        </p:nvSpPr>
        <p:spPr bwMode="auto">
          <a:xfrm>
            <a:off x="6853505" y="107118"/>
            <a:ext cx="4027488" cy="4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Indicators of </a:t>
            </a:r>
            <a:r>
              <a:rPr lang="en-US" altLang="en-US" sz="3000" dirty="0" err="1">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Abise</a:t>
            </a:r>
            <a:endPar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sp>
        <p:nvSpPr>
          <p:cNvPr id="4" name="Content Placeholder 2">
            <a:extLst>
              <a:ext uri="{FF2B5EF4-FFF2-40B4-BE49-F238E27FC236}">
                <a16:creationId xmlns:a16="http://schemas.microsoft.com/office/drawing/2014/main" id="{8576132F-2557-4683-98DA-17BA852BFA8B}"/>
              </a:ext>
            </a:extLst>
          </p:cNvPr>
          <p:cNvSpPr txBox="1">
            <a:spLocks/>
          </p:cNvSpPr>
          <p:nvPr/>
        </p:nvSpPr>
        <p:spPr>
          <a:xfrm>
            <a:off x="5756743" y="1613257"/>
            <a:ext cx="5641451" cy="4167341"/>
          </a:xfrm>
          <a:prstGeom prst="rect">
            <a:avLst/>
          </a:prstGeom>
        </p:spPr>
        <p:txBody>
          <a:bodyPr numCol="2">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4000" dirty="0">
                <a:solidFill>
                  <a:schemeClr val="bg1"/>
                </a:solidFill>
              </a:rPr>
              <a:t>Physical</a:t>
            </a:r>
          </a:p>
          <a:p>
            <a:pPr algn="l"/>
            <a:endParaRPr lang="en-GB" sz="4000" dirty="0">
              <a:solidFill>
                <a:schemeClr val="bg1"/>
              </a:solidFill>
            </a:endParaRPr>
          </a:p>
          <a:p>
            <a:pPr algn="l"/>
            <a:r>
              <a:rPr lang="en-GB" sz="4000" dirty="0">
                <a:solidFill>
                  <a:schemeClr val="bg1"/>
                </a:solidFill>
              </a:rPr>
              <a:t>Behavioural</a:t>
            </a:r>
          </a:p>
          <a:p>
            <a:pPr algn="l"/>
            <a:endParaRPr lang="en-GB" sz="4000" dirty="0">
              <a:solidFill>
                <a:schemeClr val="bg1"/>
              </a:solidFill>
            </a:endParaRPr>
          </a:p>
          <a:p>
            <a:pPr algn="l"/>
            <a:r>
              <a:rPr lang="en-GB" sz="4000" dirty="0">
                <a:solidFill>
                  <a:schemeClr val="bg1"/>
                </a:solidFill>
              </a:rPr>
              <a:t>Evidential</a:t>
            </a:r>
          </a:p>
          <a:p>
            <a:pPr marL="0" indent="0">
              <a:buFont typeface="Arial" panose="020B0604020202020204" pitchFamily="34" charset="0"/>
              <a:buNone/>
            </a:pPr>
            <a:endParaRPr lang="en-GB" sz="1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336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10000"/>
          </a:schemeClr>
        </a:solidFill>
        <a:effectLst/>
      </p:bgPr>
    </p:bg>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2125EB86-DFFB-BD43-B55E-2E46703AF354}"/>
              </a:ext>
            </a:extLst>
          </p:cNvPr>
          <p:cNvSpPr txBox="1">
            <a:spLocks/>
          </p:cNvSpPr>
          <p:nvPr/>
        </p:nvSpPr>
        <p:spPr bwMode="auto">
          <a:xfrm>
            <a:off x="492494" y="379666"/>
            <a:ext cx="6009906"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dirty="0">
                <a:solidFill>
                  <a:srgbClr val="013276"/>
                </a:solidFill>
                <a:latin typeface="Ubuntu Medium" panose="020B0504030602030204" pitchFamily="34" charset="0"/>
                <a:ea typeface="Ubuntu Medium" panose="020B0504030602030204" pitchFamily="34" charset="0"/>
                <a:cs typeface="Ubuntu Medium" panose="020B0504030602030204" pitchFamily="34" charset="0"/>
              </a:rPr>
              <a:t>Key Safeguarding Roles</a:t>
            </a:r>
          </a:p>
        </p:txBody>
      </p:sp>
      <p:sp>
        <p:nvSpPr>
          <p:cNvPr id="4" name="Content Placeholder 2">
            <a:extLst>
              <a:ext uri="{FF2B5EF4-FFF2-40B4-BE49-F238E27FC236}">
                <a16:creationId xmlns:a16="http://schemas.microsoft.com/office/drawing/2014/main" id="{3BCB93BA-7C22-4D98-9592-47168547E79F}"/>
              </a:ext>
            </a:extLst>
          </p:cNvPr>
          <p:cNvSpPr txBox="1">
            <a:spLocks/>
          </p:cNvSpPr>
          <p:nvPr/>
        </p:nvSpPr>
        <p:spPr>
          <a:xfrm>
            <a:off x="492494" y="1216551"/>
            <a:ext cx="5542546" cy="5177112"/>
          </a:xfrm>
          <a:prstGeom prst="rect">
            <a:avLst/>
          </a:prstGeom>
        </p:spPr>
        <p:txBody>
          <a:bodyPr numCol="2">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lgn="l">
              <a:buFont typeface="Arial" panose="020B0604020202020204" pitchFamily="34" charset="0"/>
              <a:buChar char="•"/>
            </a:pPr>
            <a:r>
              <a:rPr lang="en-GB" sz="2800" b="1" dirty="0">
                <a:solidFill>
                  <a:schemeClr val="accent1">
                    <a:lumMod val="50000"/>
                  </a:schemeClr>
                </a:solidFill>
              </a:rPr>
              <a:t>You </a:t>
            </a:r>
            <a:r>
              <a:rPr lang="en-GB" sz="2800" dirty="0">
                <a:solidFill>
                  <a:schemeClr val="accent1">
                    <a:lumMod val="50000"/>
                  </a:schemeClr>
                </a:solidFill>
              </a:rPr>
              <a:t>– You are the eyes and ears of an event; you will engage and interact with the athletes so it’s your job to ensure that everything that is said and done is safe and not abusive or exploitative in anyway. It’s also your responsibility and duty to raise any concerns you have.</a:t>
            </a:r>
          </a:p>
          <a:p>
            <a:pPr algn="l"/>
            <a:endParaRPr lang="en-GB" sz="2800" b="1" dirty="0">
              <a:solidFill>
                <a:schemeClr val="accent1">
                  <a:lumMod val="50000"/>
                </a:schemeClr>
              </a:solidFill>
            </a:endParaRPr>
          </a:p>
          <a:p>
            <a:pPr algn="l"/>
            <a:endParaRPr lang="en-GB" b="1" dirty="0">
              <a:solidFill>
                <a:schemeClr val="accent1">
                  <a:lumMod val="50000"/>
                </a:schemeClr>
              </a:solidFill>
            </a:endParaRPr>
          </a:p>
          <a:p>
            <a:pPr algn="l"/>
            <a:endParaRPr lang="en-GB" sz="2800" b="1" dirty="0">
              <a:solidFill>
                <a:schemeClr val="accent1">
                  <a:lumMod val="50000"/>
                </a:schemeClr>
              </a:solidFill>
            </a:endParaRPr>
          </a:p>
          <a:p>
            <a:pPr algn="l"/>
            <a:endParaRPr lang="en-GB" sz="2800" b="1" dirty="0">
              <a:solidFill>
                <a:schemeClr val="accent1">
                  <a:lumMod val="50000"/>
                </a:schemeClr>
              </a:solidFill>
            </a:endParaRPr>
          </a:p>
          <a:p>
            <a:pPr marL="214313" indent="-214313" algn="l">
              <a:buFont typeface="Arial" panose="020B0604020202020204" pitchFamily="34" charset="0"/>
              <a:buChar char="•"/>
            </a:pPr>
            <a:r>
              <a:rPr lang="en-GB" sz="2800" b="1" dirty="0">
                <a:solidFill>
                  <a:schemeClr val="accent1">
                    <a:lumMod val="50000"/>
                  </a:schemeClr>
                </a:solidFill>
              </a:rPr>
              <a:t>Safeguarding and Welfare Officer </a:t>
            </a:r>
            <a:r>
              <a:rPr lang="en-GB" sz="2800" dirty="0">
                <a:solidFill>
                  <a:schemeClr val="accent1">
                    <a:lumMod val="50000"/>
                  </a:schemeClr>
                </a:solidFill>
              </a:rPr>
              <a:t>- </a:t>
            </a:r>
            <a:r>
              <a:rPr lang="en-US" sz="2800" dirty="0">
                <a:solidFill>
                  <a:schemeClr val="accent1">
                    <a:lumMod val="50000"/>
                  </a:schemeClr>
                </a:solidFill>
              </a:rPr>
              <a:t>nominated person acting on behalf of Special Olympics GB or network deliverer whose responsibility is to deal with athlete wellbeing/athlete protection/safeguarding matters at Region and Club level. SWO’s will liaise with Safeguarding staff at National Office and ensure they are kept informed of any and all safeguarding reports/concerns.</a:t>
            </a:r>
            <a:endParaRPr lang="en-GB" sz="2800" dirty="0">
              <a:solidFill>
                <a:schemeClr val="accent1">
                  <a:lumMod val="50000"/>
                </a:schemeClr>
              </a:solidFill>
            </a:endParaRPr>
          </a:p>
          <a:p>
            <a:pPr marL="0" indent="0">
              <a:buFont typeface="Arial" panose="020B0604020202020204" pitchFamily="34" charset="0"/>
              <a:buNone/>
            </a:pPr>
            <a:endParaRPr lang="en-GB" sz="1800" dirty="0"/>
          </a:p>
        </p:txBody>
      </p:sp>
    </p:spTree>
    <p:extLst>
      <p:ext uri="{BB962C8B-B14F-4D97-AF65-F5344CB8AC3E}">
        <p14:creationId xmlns:p14="http://schemas.microsoft.com/office/powerpoint/2010/main" val="1145131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F1B4FC-8A60-4D17-A1DD-56E4D4FB9957}"/>
              </a:ext>
            </a:extLst>
          </p:cNvPr>
          <p:cNvSpPr txBox="1">
            <a:spLocks/>
          </p:cNvSpPr>
          <p:nvPr/>
        </p:nvSpPr>
        <p:spPr>
          <a:xfrm>
            <a:off x="494807" y="914400"/>
            <a:ext cx="6391023" cy="5208104"/>
          </a:xfrm>
          <a:prstGeom prst="rect">
            <a:avLst/>
          </a:prstGeom>
        </p:spPr>
        <p:txBody>
          <a:bodyPr numCol="1">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lgn="l">
              <a:buFont typeface="Arial" panose="020B0604020202020204" pitchFamily="34" charset="0"/>
              <a:buChar char="•"/>
            </a:pPr>
            <a:r>
              <a:rPr lang="en-US" sz="8800" dirty="0">
                <a:solidFill>
                  <a:schemeClr val="accent1">
                    <a:lumMod val="50000"/>
                  </a:schemeClr>
                </a:solidFill>
              </a:rPr>
              <a:t>Ensure the immediate safety of the athlete and any others (Where appropriate, call 999 for emergency services if there is a medical emergency, other danger to life or risk of imminent injury, or if a crime is in progress)</a:t>
            </a:r>
          </a:p>
          <a:p>
            <a:pPr marL="214313" indent="-214313" algn="l">
              <a:buFont typeface="Arial" panose="020B0604020202020204" pitchFamily="34" charset="0"/>
              <a:buChar char="•"/>
            </a:pPr>
            <a:endParaRPr lang="en-US" sz="8800" dirty="0">
              <a:solidFill>
                <a:schemeClr val="accent1">
                  <a:lumMod val="50000"/>
                </a:schemeClr>
              </a:solidFill>
            </a:endParaRPr>
          </a:p>
          <a:p>
            <a:pPr marL="214313" indent="-214313" algn="l">
              <a:buFont typeface="Arial" panose="020B0604020202020204" pitchFamily="34" charset="0"/>
              <a:buChar char="•"/>
            </a:pPr>
            <a:r>
              <a:rPr lang="en-US" sz="8800" dirty="0">
                <a:solidFill>
                  <a:schemeClr val="accent1">
                    <a:lumMod val="50000"/>
                  </a:schemeClr>
                </a:solidFill>
              </a:rPr>
              <a:t>Report your concern to the event Safeguarding and Welfare Officer immediately</a:t>
            </a:r>
          </a:p>
          <a:p>
            <a:pPr algn="l"/>
            <a:endParaRPr lang="en-GB" sz="8800" dirty="0">
              <a:solidFill>
                <a:schemeClr val="accent1">
                  <a:lumMod val="50000"/>
                </a:schemeClr>
              </a:solidFill>
            </a:endParaRPr>
          </a:p>
          <a:p>
            <a:pPr marL="214313" indent="-214313" algn="l">
              <a:buFont typeface="Arial" panose="020B0604020202020204" pitchFamily="34" charset="0"/>
              <a:buChar char="•"/>
            </a:pPr>
            <a:r>
              <a:rPr lang="en-GB" sz="8800" dirty="0">
                <a:solidFill>
                  <a:schemeClr val="accent1">
                    <a:lumMod val="50000"/>
                  </a:schemeClr>
                </a:solidFill>
              </a:rPr>
              <a:t>Try and remember everything you have seen or been told as you will need to write it down in a concern report form</a:t>
            </a:r>
            <a:endParaRPr lang="en-US" sz="8800" dirty="0">
              <a:solidFill>
                <a:schemeClr val="accent1">
                  <a:lumMod val="50000"/>
                </a:schemeClr>
              </a:solidFill>
            </a:endParaRPr>
          </a:p>
          <a:p>
            <a:pPr marL="0" indent="0">
              <a:buFont typeface="Arial" panose="020B0604020202020204" pitchFamily="34" charset="0"/>
              <a:buNone/>
            </a:pPr>
            <a:endParaRPr lang="en-GB" sz="1800" dirty="0">
              <a:solidFill>
                <a:srgbClr val="7030A0"/>
              </a:solidFill>
            </a:endParaRPr>
          </a:p>
        </p:txBody>
      </p:sp>
      <p:sp>
        <p:nvSpPr>
          <p:cNvPr id="5" name="Title 4">
            <a:extLst>
              <a:ext uri="{FF2B5EF4-FFF2-40B4-BE49-F238E27FC236}">
                <a16:creationId xmlns:a16="http://schemas.microsoft.com/office/drawing/2014/main" id="{017E9C4E-A2E1-45E9-922C-87981FBDD061}"/>
              </a:ext>
            </a:extLst>
          </p:cNvPr>
          <p:cNvSpPr txBox="1">
            <a:spLocks/>
          </p:cNvSpPr>
          <p:nvPr/>
        </p:nvSpPr>
        <p:spPr bwMode="auto">
          <a:xfrm>
            <a:off x="146961" y="133825"/>
            <a:ext cx="7104739" cy="71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a:solidFill>
                  <a:srgbClr val="C4161C"/>
                </a:solidFill>
                <a:latin typeface="Ubuntu Medium" panose="020B0504030602030204" pitchFamily="34" charset="0"/>
                <a:ea typeface="Ubuntu Medium" panose="020B0504030602030204" pitchFamily="34" charset="0"/>
                <a:cs typeface="Ubuntu Medium" panose="020B0504030602030204" pitchFamily="34" charset="0"/>
              </a:rPr>
              <a:t>What to do if you have a concern</a:t>
            </a:r>
          </a:p>
        </p:txBody>
      </p:sp>
    </p:spTree>
    <p:extLst>
      <p:ext uri="{BB962C8B-B14F-4D97-AF65-F5344CB8AC3E}">
        <p14:creationId xmlns:p14="http://schemas.microsoft.com/office/powerpoint/2010/main" val="40946387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1886</Words>
  <Application>Microsoft Office PowerPoint</Application>
  <PresentationFormat>Widescreen</PresentationFormat>
  <Paragraphs>161</Paragraphs>
  <Slides>14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Averta</vt:lpstr>
      <vt:lpstr>Calibri</vt:lpstr>
      <vt:lpstr>Calibri Light</vt:lpstr>
      <vt:lpstr>Franklin Gothic Book</vt:lpstr>
      <vt:lpstr>Symbol</vt:lpstr>
      <vt:lpstr>Ubuntu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Donoghue</dc:creator>
  <cp:lastModifiedBy>Adam Leathwood</cp:lastModifiedBy>
  <cp:revision>19</cp:revision>
  <dcterms:created xsi:type="dcterms:W3CDTF">2021-08-16T13:03:25Z</dcterms:created>
  <dcterms:modified xsi:type="dcterms:W3CDTF">2025-07-09T15:16:18Z</dcterms:modified>
</cp:coreProperties>
</file>