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2"/>
  </p:notesMasterIdLst>
  <p:sldIdLst>
    <p:sldId id="278" r:id="rId2"/>
    <p:sldId id="270" r:id="rId3"/>
    <p:sldId id="279" r:id="rId4"/>
    <p:sldId id="280" r:id="rId5"/>
    <p:sldId id="282" r:id="rId6"/>
    <p:sldId id="283" r:id="rId7"/>
    <p:sldId id="285" r:id="rId8"/>
    <p:sldId id="272" r:id="rId9"/>
    <p:sldId id="284" r:id="rId10"/>
    <p:sldId id="281" r:id="rId1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662BC508-4F70-A125-330A-9B06C9BE7245}" name="Adam Leathwood" initials="AL" userId="S::adam.leathwood@sogb.org.uk::e5ec0be8-5c9f-45e5-a8ad-c549f2e1de34" providerId="AD"/>
</p188: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20"/>
    <p:restoredTop sz="86835" autoAdjust="0"/>
  </p:normalViewPr>
  <p:slideViewPr>
    <p:cSldViewPr snapToGrid="0">
      <p:cViewPr>
        <p:scale>
          <a:sx n="66" d="100"/>
          <a:sy n="66" d="100"/>
        </p:scale>
        <p:origin x="1100" y="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17" Type="http://schemas.microsoft.com/office/2018/10/relationships/authors" Target="authors.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A8200AD-DAE2-4217-857E-8CB712C4519A}" type="datetimeFigureOut">
              <a:rPr lang="en-GB" smtClean="0"/>
              <a:t>19/06/2025</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1FBE264-2F40-4B41-B6B1-8178BB27D1D0}" type="slidenum">
              <a:rPr lang="en-GB" smtClean="0"/>
              <a:t>‹#›</a:t>
            </a:fld>
            <a:endParaRPr lang="en-GB"/>
          </a:p>
        </p:txBody>
      </p:sp>
    </p:spTree>
    <p:extLst>
      <p:ext uri="{BB962C8B-B14F-4D97-AF65-F5344CB8AC3E}">
        <p14:creationId xmlns:p14="http://schemas.microsoft.com/office/powerpoint/2010/main" val="244161162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1FBE264-2F40-4B41-B6B1-8178BB27D1D0}" type="slidenum">
              <a:rPr lang="en-GB" smtClean="0"/>
              <a:t>1</a:t>
            </a:fld>
            <a:endParaRPr lang="en-GB"/>
          </a:p>
        </p:txBody>
      </p:sp>
    </p:spTree>
    <p:extLst>
      <p:ext uri="{BB962C8B-B14F-4D97-AF65-F5344CB8AC3E}">
        <p14:creationId xmlns:p14="http://schemas.microsoft.com/office/powerpoint/2010/main" val="396642440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1FBE264-2F40-4B41-B6B1-8178BB27D1D0}" type="slidenum">
              <a:rPr lang="en-GB" smtClean="0"/>
              <a:t>2</a:t>
            </a:fld>
            <a:endParaRPr lang="en-GB"/>
          </a:p>
        </p:txBody>
      </p:sp>
    </p:spTree>
    <p:extLst>
      <p:ext uri="{BB962C8B-B14F-4D97-AF65-F5344CB8AC3E}">
        <p14:creationId xmlns:p14="http://schemas.microsoft.com/office/powerpoint/2010/main" val="353046784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1FBE264-2F40-4B41-B6B1-8178BB27D1D0}" type="slidenum">
              <a:rPr lang="en-GB" smtClean="0"/>
              <a:t>3</a:t>
            </a:fld>
            <a:endParaRPr lang="en-GB"/>
          </a:p>
        </p:txBody>
      </p:sp>
    </p:spTree>
    <p:extLst>
      <p:ext uri="{BB962C8B-B14F-4D97-AF65-F5344CB8AC3E}">
        <p14:creationId xmlns:p14="http://schemas.microsoft.com/office/powerpoint/2010/main" val="239606278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1FBE264-2F40-4B41-B6B1-8178BB27D1D0}" type="slidenum">
              <a:rPr lang="en-GB" smtClean="0"/>
              <a:t>4</a:t>
            </a:fld>
            <a:endParaRPr lang="en-GB"/>
          </a:p>
        </p:txBody>
      </p:sp>
    </p:spTree>
    <p:extLst>
      <p:ext uri="{BB962C8B-B14F-4D97-AF65-F5344CB8AC3E}">
        <p14:creationId xmlns:p14="http://schemas.microsoft.com/office/powerpoint/2010/main" val="225978064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1FBE264-2F40-4B41-B6B1-8178BB27D1D0}" type="slidenum">
              <a:rPr lang="en-GB" smtClean="0"/>
              <a:t>5</a:t>
            </a:fld>
            <a:endParaRPr lang="en-GB"/>
          </a:p>
        </p:txBody>
      </p:sp>
    </p:spTree>
    <p:extLst>
      <p:ext uri="{BB962C8B-B14F-4D97-AF65-F5344CB8AC3E}">
        <p14:creationId xmlns:p14="http://schemas.microsoft.com/office/powerpoint/2010/main" val="196805026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1FBE264-2F40-4B41-B6B1-8178BB27D1D0}" type="slidenum">
              <a:rPr lang="en-GB" smtClean="0"/>
              <a:t>8</a:t>
            </a:fld>
            <a:endParaRPr lang="en-GB"/>
          </a:p>
        </p:txBody>
      </p:sp>
    </p:spTree>
    <p:extLst>
      <p:ext uri="{BB962C8B-B14F-4D97-AF65-F5344CB8AC3E}">
        <p14:creationId xmlns:p14="http://schemas.microsoft.com/office/powerpoint/2010/main" val="138723397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6D8D22-2207-69C8-53CE-A55DBE16B990}"/>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57797A8E-86E6-EFE2-A4BD-4A1F08702406}"/>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BA71BEF4-F7EC-B66A-B0A2-5E02C7393EA6}"/>
              </a:ext>
            </a:extLst>
          </p:cNvPr>
          <p:cNvSpPr>
            <a:spLocks noGrp="1"/>
          </p:cNvSpPr>
          <p:nvPr>
            <p:ph type="dt" sz="half" idx="10"/>
          </p:nvPr>
        </p:nvSpPr>
        <p:spPr/>
        <p:txBody>
          <a:bodyPr/>
          <a:lstStyle/>
          <a:p>
            <a:fld id="{E25FA10B-AE23-46AB-BF32-D43E74DBF6FF}" type="datetimeFigureOut">
              <a:rPr lang="en-GB" smtClean="0"/>
              <a:t>19/06/2025</a:t>
            </a:fld>
            <a:endParaRPr lang="en-GB"/>
          </a:p>
        </p:txBody>
      </p:sp>
      <p:sp>
        <p:nvSpPr>
          <p:cNvPr id="5" name="Footer Placeholder 4">
            <a:extLst>
              <a:ext uri="{FF2B5EF4-FFF2-40B4-BE49-F238E27FC236}">
                <a16:creationId xmlns:a16="http://schemas.microsoft.com/office/drawing/2014/main" id="{A7CF97D7-D960-14D7-F7C7-AE750280DBBE}"/>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BAFC5BF0-3749-5D06-3CED-BE159642FD76}"/>
              </a:ext>
            </a:extLst>
          </p:cNvPr>
          <p:cNvSpPr>
            <a:spLocks noGrp="1"/>
          </p:cNvSpPr>
          <p:nvPr>
            <p:ph type="sldNum" sz="quarter" idx="12"/>
          </p:nvPr>
        </p:nvSpPr>
        <p:spPr/>
        <p:txBody>
          <a:bodyPr/>
          <a:lstStyle/>
          <a:p>
            <a:fld id="{1998BD9F-B804-4C5A-BDA3-220B5E7790B6}" type="slidenum">
              <a:rPr lang="en-GB" smtClean="0"/>
              <a:t>‹#›</a:t>
            </a:fld>
            <a:endParaRPr lang="en-GB"/>
          </a:p>
        </p:txBody>
      </p:sp>
    </p:spTree>
    <p:extLst>
      <p:ext uri="{BB962C8B-B14F-4D97-AF65-F5344CB8AC3E}">
        <p14:creationId xmlns:p14="http://schemas.microsoft.com/office/powerpoint/2010/main" val="300261347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39A5DB-3603-C2A8-86B7-BEB6ACB84361}"/>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83DC6244-1821-9A1D-B5AD-7C6CC76A4A7B}"/>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8FD30E5B-2A81-C314-9017-05F8F6733470}"/>
              </a:ext>
            </a:extLst>
          </p:cNvPr>
          <p:cNvSpPr>
            <a:spLocks noGrp="1"/>
          </p:cNvSpPr>
          <p:nvPr>
            <p:ph type="dt" sz="half" idx="10"/>
          </p:nvPr>
        </p:nvSpPr>
        <p:spPr/>
        <p:txBody>
          <a:bodyPr/>
          <a:lstStyle/>
          <a:p>
            <a:fld id="{E25FA10B-AE23-46AB-BF32-D43E74DBF6FF}" type="datetimeFigureOut">
              <a:rPr lang="en-GB" smtClean="0"/>
              <a:t>19/06/2025</a:t>
            </a:fld>
            <a:endParaRPr lang="en-GB"/>
          </a:p>
        </p:txBody>
      </p:sp>
      <p:sp>
        <p:nvSpPr>
          <p:cNvPr id="5" name="Footer Placeholder 4">
            <a:extLst>
              <a:ext uri="{FF2B5EF4-FFF2-40B4-BE49-F238E27FC236}">
                <a16:creationId xmlns:a16="http://schemas.microsoft.com/office/drawing/2014/main" id="{9B33054B-72D1-CEFB-4018-866CE8768273}"/>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D1A4BDD9-D327-1CD2-B1E8-31B3CA0A660F}"/>
              </a:ext>
            </a:extLst>
          </p:cNvPr>
          <p:cNvSpPr>
            <a:spLocks noGrp="1"/>
          </p:cNvSpPr>
          <p:nvPr>
            <p:ph type="sldNum" sz="quarter" idx="12"/>
          </p:nvPr>
        </p:nvSpPr>
        <p:spPr/>
        <p:txBody>
          <a:bodyPr/>
          <a:lstStyle/>
          <a:p>
            <a:fld id="{1998BD9F-B804-4C5A-BDA3-220B5E7790B6}" type="slidenum">
              <a:rPr lang="en-GB" smtClean="0"/>
              <a:t>‹#›</a:t>
            </a:fld>
            <a:endParaRPr lang="en-GB"/>
          </a:p>
        </p:txBody>
      </p:sp>
    </p:spTree>
    <p:extLst>
      <p:ext uri="{BB962C8B-B14F-4D97-AF65-F5344CB8AC3E}">
        <p14:creationId xmlns:p14="http://schemas.microsoft.com/office/powerpoint/2010/main" val="427295181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9577E82F-F8E1-A587-09B0-03193FD474F3}"/>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2A0BB844-C53B-3DCB-057D-E870A8FE84B4}"/>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24EE3288-E180-4747-895A-7AC4EC9E988E}"/>
              </a:ext>
            </a:extLst>
          </p:cNvPr>
          <p:cNvSpPr>
            <a:spLocks noGrp="1"/>
          </p:cNvSpPr>
          <p:nvPr>
            <p:ph type="dt" sz="half" idx="10"/>
          </p:nvPr>
        </p:nvSpPr>
        <p:spPr/>
        <p:txBody>
          <a:bodyPr/>
          <a:lstStyle/>
          <a:p>
            <a:fld id="{E25FA10B-AE23-46AB-BF32-D43E74DBF6FF}" type="datetimeFigureOut">
              <a:rPr lang="en-GB" smtClean="0"/>
              <a:t>19/06/2025</a:t>
            </a:fld>
            <a:endParaRPr lang="en-GB"/>
          </a:p>
        </p:txBody>
      </p:sp>
      <p:sp>
        <p:nvSpPr>
          <p:cNvPr id="5" name="Footer Placeholder 4">
            <a:extLst>
              <a:ext uri="{FF2B5EF4-FFF2-40B4-BE49-F238E27FC236}">
                <a16:creationId xmlns:a16="http://schemas.microsoft.com/office/drawing/2014/main" id="{12DD443A-950C-D0A3-42D0-478565773CCB}"/>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08A4E4C1-8D52-101A-B131-4730DD92E804}"/>
              </a:ext>
            </a:extLst>
          </p:cNvPr>
          <p:cNvSpPr>
            <a:spLocks noGrp="1"/>
          </p:cNvSpPr>
          <p:nvPr>
            <p:ph type="sldNum" sz="quarter" idx="12"/>
          </p:nvPr>
        </p:nvSpPr>
        <p:spPr/>
        <p:txBody>
          <a:bodyPr/>
          <a:lstStyle/>
          <a:p>
            <a:fld id="{1998BD9F-B804-4C5A-BDA3-220B5E7790B6}" type="slidenum">
              <a:rPr lang="en-GB" smtClean="0"/>
              <a:t>‹#›</a:t>
            </a:fld>
            <a:endParaRPr lang="en-GB"/>
          </a:p>
        </p:txBody>
      </p:sp>
    </p:spTree>
    <p:extLst>
      <p:ext uri="{BB962C8B-B14F-4D97-AF65-F5344CB8AC3E}">
        <p14:creationId xmlns:p14="http://schemas.microsoft.com/office/powerpoint/2010/main" val="382493451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8D221ACB-33EC-F24C-8F48-9B0080D8030E}"/>
              </a:ext>
            </a:extLst>
          </p:cNvPr>
          <p:cNvSpPr/>
          <p:nvPr userDrawn="1"/>
        </p:nvSpPr>
        <p:spPr>
          <a:xfrm>
            <a:off x="1946275" y="0"/>
            <a:ext cx="10245725" cy="6858000"/>
          </a:xfrm>
          <a:prstGeom prst="rect">
            <a:avLst/>
          </a:prstGeom>
          <a:solidFill>
            <a:srgbClr val="01327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8" name="Rectangle 7">
            <a:extLst>
              <a:ext uri="{FF2B5EF4-FFF2-40B4-BE49-F238E27FC236}">
                <a16:creationId xmlns:a16="http://schemas.microsoft.com/office/drawing/2014/main" id="{631588F5-D553-344B-BDE8-38ED9752CEDD}"/>
              </a:ext>
            </a:extLst>
          </p:cNvPr>
          <p:cNvSpPr/>
          <p:nvPr userDrawn="1"/>
        </p:nvSpPr>
        <p:spPr>
          <a:xfrm>
            <a:off x="0" y="0"/>
            <a:ext cx="11715750" cy="6858000"/>
          </a:xfrm>
          <a:prstGeom prst="rect">
            <a:avLst/>
          </a:prstGeom>
          <a:solidFill>
            <a:srgbClr val="B5332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pic>
        <p:nvPicPr>
          <p:cNvPr id="9" name="Picture 8">
            <a:extLst>
              <a:ext uri="{FF2B5EF4-FFF2-40B4-BE49-F238E27FC236}">
                <a16:creationId xmlns:a16="http://schemas.microsoft.com/office/drawing/2014/main" id="{309DE140-FAB6-A243-9291-ECFB76528195}"/>
              </a:ext>
            </a:extLst>
          </p:cNvPr>
          <p:cNvPicPr>
            <a:picLocks noChangeAspect="1"/>
          </p:cNvPicPr>
          <p:nvPr userDrawn="1"/>
        </p:nvPicPr>
        <p:blipFill>
          <a:blip r:embed="rId2">
            <a:extLst>
              <a:ext uri="{28A0092B-C50C-407E-A947-70E740481C1C}">
                <a14:useLocalDpi xmlns:a14="http://schemas.microsoft.com/office/drawing/2010/main"/>
              </a:ext>
            </a:extLst>
          </a:blip>
          <a:srcRect/>
          <a:stretch>
            <a:fillRect/>
          </a:stretch>
        </p:blipFill>
        <p:spPr bwMode="auto">
          <a:xfrm>
            <a:off x="-2570163" y="188913"/>
            <a:ext cx="8213726" cy="7994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Rectangle 9">
            <a:extLst>
              <a:ext uri="{FF2B5EF4-FFF2-40B4-BE49-F238E27FC236}">
                <a16:creationId xmlns:a16="http://schemas.microsoft.com/office/drawing/2014/main" id="{AD970B1B-A7B2-A64B-8622-2D09443ED2A7}"/>
              </a:ext>
            </a:extLst>
          </p:cNvPr>
          <p:cNvSpPr/>
          <p:nvPr userDrawn="1"/>
        </p:nvSpPr>
        <p:spPr>
          <a:xfrm>
            <a:off x="6688138" y="0"/>
            <a:ext cx="93662"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11" name="Rectangle 10">
            <a:extLst>
              <a:ext uri="{FF2B5EF4-FFF2-40B4-BE49-F238E27FC236}">
                <a16:creationId xmlns:a16="http://schemas.microsoft.com/office/drawing/2014/main" id="{ED5ABE39-9300-D24A-A937-98588C5907E8}"/>
              </a:ext>
            </a:extLst>
          </p:cNvPr>
          <p:cNvSpPr/>
          <p:nvPr userDrawn="1"/>
        </p:nvSpPr>
        <p:spPr>
          <a:xfrm>
            <a:off x="11668125" y="0"/>
            <a:ext cx="93663"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grpSp>
        <p:nvGrpSpPr>
          <p:cNvPr id="12" name="Group 1">
            <a:extLst>
              <a:ext uri="{FF2B5EF4-FFF2-40B4-BE49-F238E27FC236}">
                <a16:creationId xmlns:a16="http://schemas.microsoft.com/office/drawing/2014/main" id="{082D2BFC-78EF-D443-A054-494DDFBD58E1}"/>
              </a:ext>
            </a:extLst>
          </p:cNvPr>
          <p:cNvGrpSpPr>
            <a:grpSpLocks/>
          </p:cNvGrpSpPr>
          <p:nvPr userDrawn="1"/>
        </p:nvGrpSpPr>
        <p:grpSpPr bwMode="auto">
          <a:xfrm>
            <a:off x="2779713" y="5559425"/>
            <a:ext cx="4202112" cy="1139825"/>
            <a:chOff x="9367838" y="5916613"/>
            <a:chExt cx="2997200" cy="812800"/>
          </a:xfrm>
        </p:grpSpPr>
        <p:pic>
          <p:nvPicPr>
            <p:cNvPr id="13" name="Picture 3">
              <a:extLst>
                <a:ext uri="{FF2B5EF4-FFF2-40B4-BE49-F238E27FC236}">
                  <a16:creationId xmlns:a16="http://schemas.microsoft.com/office/drawing/2014/main" id="{5CB166F1-5866-B243-8489-3C8395D647AF}"/>
                </a:ext>
              </a:extLst>
            </p:cNvPr>
            <p:cNvPicPr>
              <a:picLocks noChangeAspect="1"/>
            </p:cNvPicPr>
            <p:nvPr/>
          </p:nvPicPr>
          <p:blipFill>
            <a:blip r:embed="rId3">
              <a:extLst>
                <a:ext uri="{28A0092B-C50C-407E-A947-70E740481C1C}">
                  <a14:useLocalDpi xmlns:a14="http://schemas.microsoft.com/office/drawing/2010/main"/>
                </a:ext>
              </a:extLst>
            </a:blip>
            <a:srcRect r="27551"/>
            <a:stretch>
              <a:fillRect/>
            </a:stretch>
          </p:blipFill>
          <p:spPr bwMode="auto">
            <a:xfrm>
              <a:off x="9367838" y="5916613"/>
              <a:ext cx="1924050" cy="812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4">
              <a:extLst>
                <a:ext uri="{FF2B5EF4-FFF2-40B4-BE49-F238E27FC236}">
                  <a16:creationId xmlns:a16="http://schemas.microsoft.com/office/drawing/2014/main" id="{9AD558EE-126E-D44C-8A39-4850C99F28CC}"/>
                </a:ext>
              </a:extLst>
            </p:cNvPr>
            <p:cNvPicPr>
              <a:picLocks noChangeAspect="1"/>
            </p:cNvPicPr>
            <p:nvPr/>
          </p:nvPicPr>
          <p:blipFill>
            <a:blip r:embed="rId4">
              <a:extLst>
                <a:ext uri="{28A0092B-C50C-407E-A947-70E740481C1C}">
                  <a14:useLocalDpi xmlns:a14="http://schemas.microsoft.com/office/drawing/2010/main"/>
                </a:ext>
              </a:extLst>
            </a:blip>
            <a:srcRect/>
            <a:stretch>
              <a:fillRect/>
            </a:stretch>
          </p:blipFill>
          <p:spPr bwMode="auto">
            <a:xfrm>
              <a:off x="10874375" y="5924550"/>
              <a:ext cx="1490663" cy="706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5" name="Picture Placeholder 11">
            <a:extLst>
              <a:ext uri="{FF2B5EF4-FFF2-40B4-BE49-F238E27FC236}">
                <a16:creationId xmlns:a16="http://schemas.microsoft.com/office/drawing/2014/main" id="{FB6FA90D-2EF9-C74C-A9D8-931B4DFC1EE8}"/>
              </a:ext>
            </a:extLst>
          </p:cNvPr>
          <p:cNvSpPr>
            <a:spLocks noGrp="1"/>
          </p:cNvSpPr>
          <p:nvPr>
            <p:ph type="pic" sz="quarter" idx="14"/>
          </p:nvPr>
        </p:nvSpPr>
        <p:spPr>
          <a:xfrm>
            <a:off x="6786021" y="0"/>
            <a:ext cx="4868497" cy="6858000"/>
          </a:xfrm>
          <a:prstGeom prst="rect">
            <a:avLst/>
          </a:prstGeom>
        </p:spPr>
        <p:txBody>
          <a:bodyPr/>
          <a:lstStyle>
            <a:lvl1pPr marL="0" indent="0">
              <a:buNone/>
              <a:defRPr sz="1400">
                <a:latin typeface="Averta" pitchFamily="2" charset="77"/>
              </a:defRPr>
            </a:lvl1pPr>
          </a:lstStyle>
          <a:p>
            <a:r>
              <a:rPr lang="en-GB"/>
              <a:t>Click icon to add picture</a:t>
            </a:r>
            <a:endParaRPr lang="en-US"/>
          </a:p>
        </p:txBody>
      </p:sp>
    </p:spTree>
    <p:extLst>
      <p:ext uri="{BB962C8B-B14F-4D97-AF65-F5344CB8AC3E}">
        <p14:creationId xmlns:p14="http://schemas.microsoft.com/office/powerpoint/2010/main" val="34807782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5" presetClass="entr" presetSubtype="0"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0"/>
                                        <p:tgtEl>
                                          <p:spTgt spid="9"/>
                                        </p:tgtEl>
                                      </p:cBhvr>
                                    </p:animEffect>
                                    <p:anim calcmode="lin" valueType="num">
                                      <p:cBhvr>
                                        <p:cTn id="8" dur="10000" fill="hold"/>
                                        <p:tgtEl>
                                          <p:spTgt spid="9"/>
                                        </p:tgtEl>
                                        <p:attrNameLst>
                                          <p:attrName>ppt_w</p:attrName>
                                        </p:attrNameLst>
                                      </p:cBhvr>
                                      <p:tavLst>
                                        <p:tav tm="0" fmla="#ppt_w*sin(2.5*pi*$)">
                                          <p:val>
                                            <p:fltVal val="0"/>
                                          </p:val>
                                        </p:tav>
                                        <p:tav tm="100000">
                                          <p:val>
                                            <p:fltVal val="1"/>
                                          </p:val>
                                        </p:tav>
                                      </p:tavLst>
                                    </p:anim>
                                    <p:anim calcmode="lin" valueType="num">
                                      <p:cBhvr>
                                        <p:cTn id="9" dur="10000" fill="hold"/>
                                        <p:tgtEl>
                                          <p:spTgt spid="9"/>
                                        </p:tgtEl>
                                        <p:attrNameLst>
                                          <p:attrName>ppt_h</p:attrName>
                                        </p:attrNameLst>
                                      </p:cBhvr>
                                      <p:tavLst>
                                        <p:tav tm="0">
                                          <p:val>
                                            <p:strVal val="#ppt_h"/>
                                          </p:val>
                                        </p:tav>
                                        <p:tav tm="100000">
                                          <p:val>
                                            <p:strVal val="#ppt_h"/>
                                          </p:val>
                                        </p:tav>
                                      </p:tavLst>
                                    </p:anim>
                                  </p:childTnLst>
                                  <p:subTnLst>
                                    <p:set>
                                      <p:cBhvr override="childStyle">
                                        <p:cTn dur="1" fill="hold" display="0" masterRel="sameClick" afterEffect="1">
                                          <p:stCondLst>
                                            <p:cond evt="end" delay="0">
                                              <p:tn val="5"/>
                                            </p:cond>
                                          </p:stCondLst>
                                        </p:cTn>
                                        <p:tgtEl>
                                          <p:spTgt spid="9"/>
                                        </p:tgtEl>
                                        <p:attrNameLst>
                                          <p:attrName>style.visibility</p:attrName>
                                        </p:attrNameLst>
                                      </p:cBhvr>
                                      <p:to>
                                        <p:strVal val="hidden"/>
                                      </p:to>
                                    </p:set>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0_Custom Layout">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7EFD29C1-4CDE-9343-83C0-6CF9D072CB95}"/>
              </a:ext>
            </a:extLst>
          </p:cNvPr>
          <p:cNvSpPr/>
          <p:nvPr userDrawn="1"/>
        </p:nvSpPr>
        <p:spPr>
          <a:xfrm>
            <a:off x="6700838" y="0"/>
            <a:ext cx="785812" cy="785813"/>
          </a:xfrm>
          <a:prstGeom prst="rect">
            <a:avLst/>
          </a:prstGeom>
          <a:solidFill>
            <a:srgbClr val="B5332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7" name="Picture Placeholder 11">
            <a:extLst>
              <a:ext uri="{FF2B5EF4-FFF2-40B4-BE49-F238E27FC236}">
                <a16:creationId xmlns:a16="http://schemas.microsoft.com/office/drawing/2014/main" id="{9D4179AD-6541-1840-AAFC-046CA25DE736}"/>
              </a:ext>
            </a:extLst>
          </p:cNvPr>
          <p:cNvSpPr>
            <a:spLocks noGrp="1"/>
          </p:cNvSpPr>
          <p:nvPr>
            <p:ph type="pic" sz="quarter" idx="15"/>
          </p:nvPr>
        </p:nvSpPr>
        <p:spPr>
          <a:xfrm>
            <a:off x="7464830" y="0"/>
            <a:ext cx="2310938" cy="6101542"/>
          </a:xfrm>
          <a:prstGeom prst="rect">
            <a:avLst/>
          </a:prstGeom>
        </p:spPr>
        <p:txBody>
          <a:bodyPr/>
          <a:lstStyle>
            <a:lvl1pPr marL="0" indent="0">
              <a:buNone/>
              <a:defRPr sz="1400">
                <a:latin typeface="Averta" pitchFamily="2" charset="77"/>
              </a:defRPr>
            </a:lvl1pPr>
          </a:lstStyle>
          <a:p>
            <a:r>
              <a:rPr lang="en-GB"/>
              <a:t>Click icon to add picture</a:t>
            </a:r>
            <a:endParaRPr lang="en-US"/>
          </a:p>
        </p:txBody>
      </p:sp>
      <p:sp>
        <p:nvSpPr>
          <p:cNvPr id="11" name="Picture Placeholder 11">
            <a:extLst>
              <a:ext uri="{FF2B5EF4-FFF2-40B4-BE49-F238E27FC236}">
                <a16:creationId xmlns:a16="http://schemas.microsoft.com/office/drawing/2014/main" id="{EEEB9DC0-C4C7-854B-9F2D-66B9F3F38BE8}"/>
              </a:ext>
            </a:extLst>
          </p:cNvPr>
          <p:cNvSpPr>
            <a:spLocks noGrp="1"/>
          </p:cNvSpPr>
          <p:nvPr>
            <p:ph type="pic" sz="quarter" idx="16"/>
          </p:nvPr>
        </p:nvSpPr>
        <p:spPr>
          <a:xfrm>
            <a:off x="9925396" y="2568634"/>
            <a:ext cx="2266604" cy="4289366"/>
          </a:xfrm>
          <a:prstGeom prst="rect">
            <a:avLst/>
          </a:prstGeom>
        </p:spPr>
        <p:txBody>
          <a:bodyPr/>
          <a:lstStyle>
            <a:lvl1pPr marL="0" indent="0">
              <a:buNone/>
              <a:defRPr sz="1400">
                <a:latin typeface="Averta" pitchFamily="2" charset="77"/>
              </a:defRPr>
            </a:lvl1pPr>
          </a:lstStyle>
          <a:p>
            <a:r>
              <a:rPr lang="en-GB"/>
              <a:t>Click icon to add picture</a:t>
            </a:r>
            <a:endParaRPr lang="en-US"/>
          </a:p>
        </p:txBody>
      </p:sp>
    </p:spTree>
    <p:extLst>
      <p:ext uri="{BB962C8B-B14F-4D97-AF65-F5344CB8AC3E}">
        <p14:creationId xmlns:p14="http://schemas.microsoft.com/office/powerpoint/2010/main" val="92938461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1_Custom Layout">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EFCDFEAF-8986-4D42-B936-ADD7DFC4DCA3}"/>
              </a:ext>
            </a:extLst>
          </p:cNvPr>
          <p:cNvSpPr/>
          <p:nvPr userDrawn="1"/>
        </p:nvSpPr>
        <p:spPr>
          <a:xfrm>
            <a:off x="3300413" y="0"/>
            <a:ext cx="8891587" cy="6858000"/>
          </a:xfrm>
          <a:prstGeom prst="rect">
            <a:avLst/>
          </a:prstGeom>
          <a:solidFill>
            <a:srgbClr val="01327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pic>
        <p:nvPicPr>
          <p:cNvPr id="7" name="Picture 9">
            <a:extLst>
              <a:ext uri="{FF2B5EF4-FFF2-40B4-BE49-F238E27FC236}">
                <a16:creationId xmlns:a16="http://schemas.microsoft.com/office/drawing/2014/main" id="{44581C8C-EF6C-3A46-800F-EA6B1D16CC23}"/>
              </a:ext>
            </a:extLst>
          </p:cNvPr>
          <p:cNvPicPr>
            <a:picLocks noChangeAspect="1"/>
          </p:cNvPicPr>
          <p:nvPr userDrawn="1"/>
        </p:nvPicPr>
        <p:blipFill>
          <a:blip r:embed="rId2">
            <a:extLst>
              <a:ext uri="{28A0092B-C50C-407E-A947-70E740481C1C}">
                <a14:useLocalDpi xmlns:a14="http://schemas.microsoft.com/office/drawing/2010/main"/>
              </a:ext>
            </a:extLst>
          </a:blip>
          <a:srcRect r="-5694"/>
          <a:stretch>
            <a:fillRect/>
          </a:stretch>
        </p:blipFill>
        <p:spPr bwMode="auto">
          <a:xfrm>
            <a:off x="3271838" y="0"/>
            <a:ext cx="6072187" cy="4043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Rectangle 10">
            <a:extLst>
              <a:ext uri="{FF2B5EF4-FFF2-40B4-BE49-F238E27FC236}">
                <a16:creationId xmlns:a16="http://schemas.microsoft.com/office/drawing/2014/main" id="{4AA0AEAF-5366-FA45-B2DF-A78EAD94C1C4}"/>
              </a:ext>
            </a:extLst>
          </p:cNvPr>
          <p:cNvSpPr/>
          <p:nvPr userDrawn="1"/>
        </p:nvSpPr>
        <p:spPr>
          <a:xfrm>
            <a:off x="5100638" y="6072188"/>
            <a:ext cx="785812" cy="785812"/>
          </a:xfrm>
          <a:prstGeom prst="rect">
            <a:avLst/>
          </a:prstGeom>
          <a:solidFill>
            <a:srgbClr val="B5332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pic>
        <p:nvPicPr>
          <p:cNvPr id="12" name="Picture 12">
            <a:extLst>
              <a:ext uri="{FF2B5EF4-FFF2-40B4-BE49-F238E27FC236}">
                <a16:creationId xmlns:a16="http://schemas.microsoft.com/office/drawing/2014/main" id="{A1953262-E879-1041-A749-F86F4E0D8FE1}"/>
              </a:ext>
            </a:extLst>
          </p:cNvPr>
          <p:cNvPicPr>
            <a:picLocks noChangeAspect="1"/>
          </p:cNvPicPr>
          <p:nvPr userDrawn="1"/>
        </p:nvPicPr>
        <p:blipFill>
          <a:blip r:embed="rId3">
            <a:extLst>
              <a:ext uri="{28A0092B-C50C-407E-A947-70E740481C1C}">
                <a14:useLocalDpi xmlns:a14="http://schemas.microsoft.com/office/drawing/2010/main"/>
              </a:ext>
            </a:extLst>
          </a:blip>
          <a:srcRect/>
          <a:stretch>
            <a:fillRect/>
          </a:stretch>
        </p:blipFill>
        <p:spPr bwMode="auto">
          <a:xfrm>
            <a:off x="9367838" y="5916613"/>
            <a:ext cx="2655887" cy="812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Picture Placeholder 11">
            <a:extLst>
              <a:ext uri="{FF2B5EF4-FFF2-40B4-BE49-F238E27FC236}">
                <a16:creationId xmlns:a16="http://schemas.microsoft.com/office/drawing/2014/main" id="{49BAE06D-3048-7048-A6B2-6A4AAE2E193D}"/>
              </a:ext>
            </a:extLst>
          </p:cNvPr>
          <p:cNvSpPr>
            <a:spLocks noGrp="1"/>
          </p:cNvSpPr>
          <p:nvPr>
            <p:ph type="pic" sz="quarter" idx="15"/>
          </p:nvPr>
        </p:nvSpPr>
        <p:spPr>
          <a:xfrm>
            <a:off x="-1" y="1396538"/>
            <a:ext cx="5868785" cy="4688378"/>
          </a:xfrm>
          <a:prstGeom prst="rect">
            <a:avLst/>
          </a:prstGeom>
        </p:spPr>
        <p:txBody>
          <a:bodyPr/>
          <a:lstStyle>
            <a:lvl1pPr marL="0" indent="0">
              <a:buNone/>
              <a:defRPr sz="1400">
                <a:latin typeface="Averta" pitchFamily="2" charset="77"/>
              </a:defRPr>
            </a:lvl1pPr>
          </a:lstStyle>
          <a:p>
            <a:r>
              <a:rPr lang="en-GB"/>
              <a:t>Click icon to add picture</a:t>
            </a:r>
            <a:endParaRPr lang="en-US"/>
          </a:p>
        </p:txBody>
      </p:sp>
    </p:spTree>
    <p:extLst>
      <p:ext uri="{BB962C8B-B14F-4D97-AF65-F5344CB8AC3E}">
        <p14:creationId xmlns:p14="http://schemas.microsoft.com/office/powerpoint/2010/main" val="233616110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2_Custom Layout">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D7912EF1-DB80-7F48-A24B-E7D503475E0A}"/>
              </a:ext>
            </a:extLst>
          </p:cNvPr>
          <p:cNvSpPr/>
          <p:nvPr userDrawn="1"/>
        </p:nvSpPr>
        <p:spPr>
          <a:xfrm>
            <a:off x="7074568" y="0"/>
            <a:ext cx="5117432" cy="6858000"/>
          </a:xfrm>
          <a:prstGeom prst="rect">
            <a:avLst/>
          </a:prstGeom>
          <a:solidFill>
            <a:srgbClr val="B5332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12" name="Rectangle 11">
            <a:extLst>
              <a:ext uri="{FF2B5EF4-FFF2-40B4-BE49-F238E27FC236}">
                <a16:creationId xmlns:a16="http://schemas.microsoft.com/office/drawing/2014/main" id="{D3280FA2-72C3-9F44-B54D-48D23274FC40}"/>
              </a:ext>
            </a:extLst>
          </p:cNvPr>
          <p:cNvSpPr/>
          <p:nvPr userDrawn="1"/>
        </p:nvSpPr>
        <p:spPr>
          <a:xfrm>
            <a:off x="5100638" y="0"/>
            <a:ext cx="785812" cy="785813"/>
          </a:xfrm>
          <a:prstGeom prst="rect">
            <a:avLst/>
          </a:prstGeom>
          <a:solidFill>
            <a:srgbClr val="B5332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pic>
        <p:nvPicPr>
          <p:cNvPr id="13" name="Picture 13">
            <a:extLst>
              <a:ext uri="{FF2B5EF4-FFF2-40B4-BE49-F238E27FC236}">
                <a16:creationId xmlns:a16="http://schemas.microsoft.com/office/drawing/2014/main" id="{F1513B45-F978-1A4A-82D2-559549047CFD}"/>
              </a:ext>
            </a:extLst>
          </p:cNvPr>
          <p:cNvPicPr>
            <a:picLocks noChangeAspect="1"/>
          </p:cNvPicPr>
          <p:nvPr userDrawn="1"/>
        </p:nvPicPr>
        <p:blipFill>
          <a:blip r:embed="rId2">
            <a:extLst>
              <a:ext uri="{28A0092B-C50C-407E-A947-70E740481C1C}">
                <a14:useLocalDpi xmlns:a14="http://schemas.microsoft.com/office/drawing/2010/main"/>
              </a:ext>
            </a:extLst>
          </a:blip>
          <a:srcRect/>
          <a:stretch>
            <a:fillRect/>
          </a:stretch>
        </p:blipFill>
        <p:spPr bwMode="auto">
          <a:xfrm>
            <a:off x="9367838" y="5916613"/>
            <a:ext cx="2655887" cy="812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 name="Picture 15">
            <a:extLst>
              <a:ext uri="{FF2B5EF4-FFF2-40B4-BE49-F238E27FC236}">
                <a16:creationId xmlns:a16="http://schemas.microsoft.com/office/drawing/2014/main" id="{3F7F541C-9A27-6B45-BC4E-60533BDD66D5}"/>
              </a:ext>
            </a:extLst>
          </p:cNvPr>
          <p:cNvPicPr>
            <a:picLocks noChangeAspect="1"/>
          </p:cNvPicPr>
          <p:nvPr userDrawn="1"/>
        </p:nvPicPr>
        <p:blipFill>
          <a:blip r:embed="rId3">
            <a:extLst>
              <a:ext uri="{28A0092B-C50C-407E-A947-70E740481C1C}">
                <a14:useLocalDpi xmlns:a14="http://schemas.microsoft.com/office/drawing/2010/main"/>
              </a:ext>
            </a:extLst>
          </a:blip>
          <a:srcRect/>
          <a:stretch>
            <a:fillRect/>
          </a:stretch>
        </p:blipFill>
        <p:spPr bwMode="auto">
          <a:xfrm>
            <a:off x="7199479" y="0"/>
            <a:ext cx="8213726" cy="7994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Picture Placeholder 11">
            <a:extLst>
              <a:ext uri="{FF2B5EF4-FFF2-40B4-BE49-F238E27FC236}">
                <a16:creationId xmlns:a16="http://schemas.microsoft.com/office/drawing/2014/main" id="{64CA1312-1121-C14B-8917-F7FD7123ABF0}"/>
              </a:ext>
            </a:extLst>
          </p:cNvPr>
          <p:cNvSpPr>
            <a:spLocks noGrp="1"/>
          </p:cNvSpPr>
          <p:nvPr>
            <p:ph type="pic" sz="quarter" idx="15"/>
          </p:nvPr>
        </p:nvSpPr>
        <p:spPr>
          <a:xfrm>
            <a:off x="6201293" y="1230284"/>
            <a:ext cx="4455623" cy="4438996"/>
          </a:xfrm>
          <a:prstGeom prst="rect">
            <a:avLst/>
          </a:prstGeom>
        </p:spPr>
        <p:txBody>
          <a:bodyPr/>
          <a:lstStyle>
            <a:lvl1pPr marL="0" indent="0">
              <a:buNone/>
              <a:defRPr sz="1400">
                <a:latin typeface="Averta" pitchFamily="2" charset="77"/>
              </a:defRPr>
            </a:lvl1pPr>
          </a:lstStyle>
          <a:p>
            <a:r>
              <a:rPr lang="en-GB"/>
              <a:t>Click icon to add picture</a:t>
            </a:r>
            <a:endParaRPr lang="en-US"/>
          </a:p>
        </p:txBody>
      </p:sp>
    </p:spTree>
    <p:extLst>
      <p:ext uri="{BB962C8B-B14F-4D97-AF65-F5344CB8AC3E}">
        <p14:creationId xmlns:p14="http://schemas.microsoft.com/office/powerpoint/2010/main" val="27586328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5" presetClass="entr" presetSubtype="0" fill="hold" nodeType="after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10000"/>
                                        <p:tgtEl>
                                          <p:spTgt spid="16"/>
                                        </p:tgtEl>
                                      </p:cBhvr>
                                    </p:animEffect>
                                    <p:anim calcmode="lin" valueType="num">
                                      <p:cBhvr>
                                        <p:cTn id="8" dur="10000" fill="hold"/>
                                        <p:tgtEl>
                                          <p:spTgt spid="16"/>
                                        </p:tgtEl>
                                        <p:attrNameLst>
                                          <p:attrName>ppt_w</p:attrName>
                                        </p:attrNameLst>
                                      </p:cBhvr>
                                      <p:tavLst>
                                        <p:tav tm="0" fmla="#ppt_w*sin(2.5*pi*$)">
                                          <p:val>
                                            <p:fltVal val="0"/>
                                          </p:val>
                                        </p:tav>
                                        <p:tav tm="100000">
                                          <p:val>
                                            <p:fltVal val="1"/>
                                          </p:val>
                                        </p:tav>
                                      </p:tavLst>
                                    </p:anim>
                                    <p:anim calcmode="lin" valueType="num">
                                      <p:cBhvr>
                                        <p:cTn id="9" dur="10000" fill="hold"/>
                                        <p:tgtEl>
                                          <p:spTgt spid="16"/>
                                        </p:tgtEl>
                                        <p:attrNameLst>
                                          <p:attrName>ppt_h</p:attrName>
                                        </p:attrNameLst>
                                      </p:cBhvr>
                                      <p:tavLst>
                                        <p:tav tm="0">
                                          <p:val>
                                            <p:strVal val="#ppt_h"/>
                                          </p:val>
                                        </p:tav>
                                        <p:tav tm="100000">
                                          <p:val>
                                            <p:strVal val="#ppt_h"/>
                                          </p:val>
                                        </p:tav>
                                      </p:tavLst>
                                    </p:anim>
                                  </p:childTnLst>
                                  <p:subTnLst>
                                    <p:set>
                                      <p:cBhvr override="childStyle">
                                        <p:cTn dur="1" fill="hold" display="0" masterRel="sameClick" afterEffect="1">
                                          <p:stCondLst>
                                            <p:cond evt="end" delay="0">
                                              <p:tn val="5"/>
                                            </p:cond>
                                          </p:stCondLst>
                                        </p:cTn>
                                        <p:tgtEl>
                                          <p:spTgt spid="16"/>
                                        </p:tgtEl>
                                        <p:attrNameLst>
                                          <p:attrName>style.visibility</p:attrName>
                                        </p:attrNameLst>
                                      </p:cBhvr>
                                      <p:to>
                                        <p:strVal val="hidden"/>
                                      </p:to>
                                    </p:set>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A65440-FB09-81BB-8D24-C267130E9616}"/>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3082DAB8-202A-9DC2-D408-2ED1D958A1D5}"/>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0F233498-0BC3-392C-8295-5366BA853194}"/>
              </a:ext>
            </a:extLst>
          </p:cNvPr>
          <p:cNvSpPr>
            <a:spLocks noGrp="1"/>
          </p:cNvSpPr>
          <p:nvPr>
            <p:ph type="dt" sz="half" idx="10"/>
          </p:nvPr>
        </p:nvSpPr>
        <p:spPr/>
        <p:txBody>
          <a:bodyPr/>
          <a:lstStyle/>
          <a:p>
            <a:fld id="{E25FA10B-AE23-46AB-BF32-D43E74DBF6FF}" type="datetimeFigureOut">
              <a:rPr lang="en-GB" smtClean="0"/>
              <a:t>19/06/2025</a:t>
            </a:fld>
            <a:endParaRPr lang="en-GB"/>
          </a:p>
        </p:txBody>
      </p:sp>
      <p:sp>
        <p:nvSpPr>
          <p:cNvPr id="5" name="Footer Placeholder 4">
            <a:extLst>
              <a:ext uri="{FF2B5EF4-FFF2-40B4-BE49-F238E27FC236}">
                <a16:creationId xmlns:a16="http://schemas.microsoft.com/office/drawing/2014/main" id="{D57381FB-7301-4538-0821-B1D438F86622}"/>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C0D279A4-9C0E-9ABA-95DB-B4B373F61360}"/>
              </a:ext>
            </a:extLst>
          </p:cNvPr>
          <p:cNvSpPr>
            <a:spLocks noGrp="1"/>
          </p:cNvSpPr>
          <p:nvPr>
            <p:ph type="sldNum" sz="quarter" idx="12"/>
          </p:nvPr>
        </p:nvSpPr>
        <p:spPr/>
        <p:txBody>
          <a:bodyPr/>
          <a:lstStyle/>
          <a:p>
            <a:fld id="{1998BD9F-B804-4C5A-BDA3-220B5E7790B6}" type="slidenum">
              <a:rPr lang="en-GB" smtClean="0"/>
              <a:t>‹#›</a:t>
            </a:fld>
            <a:endParaRPr lang="en-GB"/>
          </a:p>
        </p:txBody>
      </p:sp>
    </p:spTree>
    <p:extLst>
      <p:ext uri="{BB962C8B-B14F-4D97-AF65-F5344CB8AC3E}">
        <p14:creationId xmlns:p14="http://schemas.microsoft.com/office/powerpoint/2010/main" val="270730360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314CC5-F6BE-8421-8D90-A4683EACCE83}"/>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C12B2FC0-A8FA-EA9B-057E-E89C41BF9523}"/>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AD29093B-3E48-59F6-644D-D1EBC305303E}"/>
              </a:ext>
            </a:extLst>
          </p:cNvPr>
          <p:cNvSpPr>
            <a:spLocks noGrp="1"/>
          </p:cNvSpPr>
          <p:nvPr>
            <p:ph type="dt" sz="half" idx="10"/>
          </p:nvPr>
        </p:nvSpPr>
        <p:spPr/>
        <p:txBody>
          <a:bodyPr/>
          <a:lstStyle/>
          <a:p>
            <a:fld id="{E25FA10B-AE23-46AB-BF32-D43E74DBF6FF}" type="datetimeFigureOut">
              <a:rPr lang="en-GB" smtClean="0"/>
              <a:t>19/06/2025</a:t>
            </a:fld>
            <a:endParaRPr lang="en-GB"/>
          </a:p>
        </p:txBody>
      </p:sp>
      <p:sp>
        <p:nvSpPr>
          <p:cNvPr id="5" name="Footer Placeholder 4">
            <a:extLst>
              <a:ext uri="{FF2B5EF4-FFF2-40B4-BE49-F238E27FC236}">
                <a16:creationId xmlns:a16="http://schemas.microsoft.com/office/drawing/2014/main" id="{6E4919C5-911E-BE32-F515-AB09B1D0EDB4}"/>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ACE1F425-E47E-943B-DB52-67230FFAC1F7}"/>
              </a:ext>
            </a:extLst>
          </p:cNvPr>
          <p:cNvSpPr>
            <a:spLocks noGrp="1"/>
          </p:cNvSpPr>
          <p:nvPr>
            <p:ph type="sldNum" sz="quarter" idx="12"/>
          </p:nvPr>
        </p:nvSpPr>
        <p:spPr/>
        <p:txBody>
          <a:bodyPr/>
          <a:lstStyle/>
          <a:p>
            <a:fld id="{1998BD9F-B804-4C5A-BDA3-220B5E7790B6}" type="slidenum">
              <a:rPr lang="en-GB" smtClean="0"/>
              <a:t>‹#›</a:t>
            </a:fld>
            <a:endParaRPr lang="en-GB"/>
          </a:p>
        </p:txBody>
      </p:sp>
    </p:spTree>
    <p:extLst>
      <p:ext uri="{BB962C8B-B14F-4D97-AF65-F5344CB8AC3E}">
        <p14:creationId xmlns:p14="http://schemas.microsoft.com/office/powerpoint/2010/main" val="138030192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FF2849-599F-CC6F-9804-7AD9B8321A67}"/>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13CFAD70-743A-5378-16C9-0A73FE2AB3DE}"/>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33A03B4D-E713-0F95-68B6-141506E8E1B7}"/>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8E9E2B9F-0E09-39C3-5972-0B29BB5A9912}"/>
              </a:ext>
            </a:extLst>
          </p:cNvPr>
          <p:cNvSpPr>
            <a:spLocks noGrp="1"/>
          </p:cNvSpPr>
          <p:nvPr>
            <p:ph type="dt" sz="half" idx="10"/>
          </p:nvPr>
        </p:nvSpPr>
        <p:spPr/>
        <p:txBody>
          <a:bodyPr/>
          <a:lstStyle/>
          <a:p>
            <a:fld id="{E25FA10B-AE23-46AB-BF32-D43E74DBF6FF}" type="datetimeFigureOut">
              <a:rPr lang="en-GB" smtClean="0"/>
              <a:t>19/06/2025</a:t>
            </a:fld>
            <a:endParaRPr lang="en-GB"/>
          </a:p>
        </p:txBody>
      </p:sp>
      <p:sp>
        <p:nvSpPr>
          <p:cNvPr id="6" name="Footer Placeholder 5">
            <a:extLst>
              <a:ext uri="{FF2B5EF4-FFF2-40B4-BE49-F238E27FC236}">
                <a16:creationId xmlns:a16="http://schemas.microsoft.com/office/drawing/2014/main" id="{599575E8-6175-950A-7CC2-D930CB2D47E3}"/>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0CB8DF6C-3267-819D-C92E-CDBAF8B8B2E6}"/>
              </a:ext>
            </a:extLst>
          </p:cNvPr>
          <p:cNvSpPr>
            <a:spLocks noGrp="1"/>
          </p:cNvSpPr>
          <p:nvPr>
            <p:ph type="sldNum" sz="quarter" idx="12"/>
          </p:nvPr>
        </p:nvSpPr>
        <p:spPr/>
        <p:txBody>
          <a:bodyPr/>
          <a:lstStyle/>
          <a:p>
            <a:fld id="{1998BD9F-B804-4C5A-BDA3-220B5E7790B6}" type="slidenum">
              <a:rPr lang="en-GB" smtClean="0"/>
              <a:t>‹#›</a:t>
            </a:fld>
            <a:endParaRPr lang="en-GB"/>
          </a:p>
        </p:txBody>
      </p:sp>
    </p:spTree>
    <p:extLst>
      <p:ext uri="{BB962C8B-B14F-4D97-AF65-F5344CB8AC3E}">
        <p14:creationId xmlns:p14="http://schemas.microsoft.com/office/powerpoint/2010/main" val="380812632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20CAED-4FCB-FEBD-6F15-B8486D81D0A1}"/>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DE8EB747-06B8-E3E5-ECA1-77830F0C654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CB899EF7-D589-7A31-DFD4-30591899FD0D}"/>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D9418E2E-F425-2069-735D-EB18430DB98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8D96A67E-9D1C-9747-B0EF-A1C4876FD55F}"/>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8C5E937E-54AD-3AC7-09BD-7FF3FE472D08}"/>
              </a:ext>
            </a:extLst>
          </p:cNvPr>
          <p:cNvSpPr>
            <a:spLocks noGrp="1"/>
          </p:cNvSpPr>
          <p:nvPr>
            <p:ph type="dt" sz="half" idx="10"/>
          </p:nvPr>
        </p:nvSpPr>
        <p:spPr/>
        <p:txBody>
          <a:bodyPr/>
          <a:lstStyle/>
          <a:p>
            <a:fld id="{E25FA10B-AE23-46AB-BF32-D43E74DBF6FF}" type="datetimeFigureOut">
              <a:rPr lang="en-GB" smtClean="0"/>
              <a:t>19/06/2025</a:t>
            </a:fld>
            <a:endParaRPr lang="en-GB"/>
          </a:p>
        </p:txBody>
      </p:sp>
      <p:sp>
        <p:nvSpPr>
          <p:cNvPr id="8" name="Footer Placeholder 7">
            <a:extLst>
              <a:ext uri="{FF2B5EF4-FFF2-40B4-BE49-F238E27FC236}">
                <a16:creationId xmlns:a16="http://schemas.microsoft.com/office/drawing/2014/main" id="{00BCD022-460B-98CA-75D2-289677FD4293}"/>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F7A84A26-3ECC-67EA-0F01-7604FCC8FA0A}"/>
              </a:ext>
            </a:extLst>
          </p:cNvPr>
          <p:cNvSpPr>
            <a:spLocks noGrp="1"/>
          </p:cNvSpPr>
          <p:nvPr>
            <p:ph type="sldNum" sz="quarter" idx="12"/>
          </p:nvPr>
        </p:nvSpPr>
        <p:spPr/>
        <p:txBody>
          <a:bodyPr/>
          <a:lstStyle/>
          <a:p>
            <a:fld id="{1998BD9F-B804-4C5A-BDA3-220B5E7790B6}" type="slidenum">
              <a:rPr lang="en-GB" smtClean="0"/>
              <a:t>‹#›</a:t>
            </a:fld>
            <a:endParaRPr lang="en-GB"/>
          </a:p>
        </p:txBody>
      </p:sp>
    </p:spTree>
    <p:extLst>
      <p:ext uri="{BB962C8B-B14F-4D97-AF65-F5344CB8AC3E}">
        <p14:creationId xmlns:p14="http://schemas.microsoft.com/office/powerpoint/2010/main" val="287057821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063BE0-FDD3-FC69-7152-CBA405FE90E3}"/>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7AA914CB-B9F1-ADB4-F94C-F5767CAA6468}"/>
              </a:ext>
            </a:extLst>
          </p:cNvPr>
          <p:cNvSpPr>
            <a:spLocks noGrp="1"/>
          </p:cNvSpPr>
          <p:nvPr>
            <p:ph type="dt" sz="half" idx="10"/>
          </p:nvPr>
        </p:nvSpPr>
        <p:spPr/>
        <p:txBody>
          <a:bodyPr/>
          <a:lstStyle/>
          <a:p>
            <a:fld id="{E25FA10B-AE23-46AB-BF32-D43E74DBF6FF}" type="datetimeFigureOut">
              <a:rPr lang="en-GB" smtClean="0"/>
              <a:t>19/06/2025</a:t>
            </a:fld>
            <a:endParaRPr lang="en-GB"/>
          </a:p>
        </p:txBody>
      </p:sp>
      <p:sp>
        <p:nvSpPr>
          <p:cNvPr id="4" name="Footer Placeholder 3">
            <a:extLst>
              <a:ext uri="{FF2B5EF4-FFF2-40B4-BE49-F238E27FC236}">
                <a16:creationId xmlns:a16="http://schemas.microsoft.com/office/drawing/2014/main" id="{0D9D2A96-4945-7813-2DCD-DF8E084B0805}"/>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E6FB26AF-7258-D32C-56A5-18DD917711E0}"/>
              </a:ext>
            </a:extLst>
          </p:cNvPr>
          <p:cNvSpPr>
            <a:spLocks noGrp="1"/>
          </p:cNvSpPr>
          <p:nvPr>
            <p:ph type="sldNum" sz="quarter" idx="12"/>
          </p:nvPr>
        </p:nvSpPr>
        <p:spPr/>
        <p:txBody>
          <a:bodyPr/>
          <a:lstStyle/>
          <a:p>
            <a:fld id="{1998BD9F-B804-4C5A-BDA3-220B5E7790B6}" type="slidenum">
              <a:rPr lang="en-GB" smtClean="0"/>
              <a:t>‹#›</a:t>
            </a:fld>
            <a:endParaRPr lang="en-GB"/>
          </a:p>
        </p:txBody>
      </p:sp>
    </p:spTree>
    <p:extLst>
      <p:ext uri="{BB962C8B-B14F-4D97-AF65-F5344CB8AC3E}">
        <p14:creationId xmlns:p14="http://schemas.microsoft.com/office/powerpoint/2010/main" val="23961194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4F57E9D-9913-2EA7-7ACE-FF42DC4B644B}"/>
              </a:ext>
            </a:extLst>
          </p:cNvPr>
          <p:cNvSpPr>
            <a:spLocks noGrp="1"/>
          </p:cNvSpPr>
          <p:nvPr>
            <p:ph type="dt" sz="half" idx="10"/>
          </p:nvPr>
        </p:nvSpPr>
        <p:spPr/>
        <p:txBody>
          <a:bodyPr/>
          <a:lstStyle/>
          <a:p>
            <a:fld id="{E25FA10B-AE23-46AB-BF32-D43E74DBF6FF}" type="datetimeFigureOut">
              <a:rPr lang="en-GB" smtClean="0"/>
              <a:t>19/06/2025</a:t>
            </a:fld>
            <a:endParaRPr lang="en-GB"/>
          </a:p>
        </p:txBody>
      </p:sp>
      <p:sp>
        <p:nvSpPr>
          <p:cNvPr id="3" name="Footer Placeholder 2">
            <a:extLst>
              <a:ext uri="{FF2B5EF4-FFF2-40B4-BE49-F238E27FC236}">
                <a16:creationId xmlns:a16="http://schemas.microsoft.com/office/drawing/2014/main" id="{47C2C246-A680-94BD-6E8A-251A6A397594}"/>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AFB366E8-7C1C-154D-CBFC-9760BC11B1A5}"/>
              </a:ext>
            </a:extLst>
          </p:cNvPr>
          <p:cNvSpPr>
            <a:spLocks noGrp="1"/>
          </p:cNvSpPr>
          <p:nvPr>
            <p:ph type="sldNum" sz="quarter" idx="12"/>
          </p:nvPr>
        </p:nvSpPr>
        <p:spPr/>
        <p:txBody>
          <a:bodyPr/>
          <a:lstStyle/>
          <a:p>
            <a:fld id="{1998BD9F-B804-4C5A-BDA3-220B5E7790B6}" type="slidenum">
              <a:rPr lang="en-GB" smtClean="0"/>
              <a:t>‹#›</a:t>
            </a:fld>
            <a:endParaRPr lang="en-GB"/>
          </a:p>
        </p:txBody>
      </p:sp>
    </p:spTree>
    <p:extLst>
      <p:ext uri="{BB962C8B-B14F-4D97-AF65-F5344CB8AC3E}">
        <p14:creationId xmlns:p14="http://schemas.microsoft.com/office/powerpoint/2010/main" val="104422488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32C92E-F917-8F2E-C5E2-C3357C209F2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0C023538-9963-7A06-27F3-2FFADEAD17F5}"/>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44A5A0F9-E264-86FD-4632-8764FEA5C5C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69ABC30-84FC-9963-7A8A-F3A801214C97}"/>
              </a:ext>
            </a:extLst>
          </p:cNvPr>
          <p:cNvSpPr>
            <a:spLocks noGrp="1"/>
          </p:cNvSpPr>
          <p:nvPr>
            <p:ph type="dt" sz="half" idx="10"/>
          </p:nvPr>
        </p:nvSpPr>
        <p:spPr/>
        <p:txBody>
          <a:bodyPr/>
          <a:lstStyle/>
          <a:p>
            <a:fld id="{E25FA10B-AE23-46AB-BF32-D43E74DBF6FF}" type="datetimeFigureOut">
              <a:rPr lang="en-GB" smtClean="0"/>
              <a:t>19/06/2025</a:t>
            </a:fld>
            <a:endParaRPr lang="en-GB"/>
          </a:p>
        </p:txBody>
      </p:sp>
      <p:sp>
        <p:nvSpPr>
          <p:cNvPr id="6" name="Footer Placeholder 5">
            <a:extLst>
              <a:ext uri="{FF2B5EF4-FFF2-40B4-BE49-F238E27FC236}">
                <a16:creationId xmlns:a16="http://schemas.microsoft.com/office/drawing/2014/main" id="{2AFEADA4-0BE2-05F2-163F-137DE4E19B8C}"/>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8B20E39A-32AB-1A74-1FAD-0ED676E1ADDF}"/>
              </a:ext>
            </a:extLst>
          </p:cNvPr>
          <p:cNvSpPr>
            <a:spLocks noGrp="1"/>
          </p:cNvSpPr>
          <p:nvPr>
            <p:ph type="sldNum" sz="quarter" idx="12"/>
          </p:nvPr>
        </p:nvSpPr>
        <p:spPr/>
        <p:txBody>
          <a:bodyPr/>
          <a:lstStyle/>
          <a:p>
            <a:fld id="{1998BD9F-B804-4C5A-BDA3-220B5E7790B6}" type="slidenum">
              <a:rPr lang="en-GB" smtClean="0"/>
              <a:t>‹#›</a:t>
            </a:fld>
            <a:endParaRPr lang="en-GB"/>
          </a:p>
        </p:txBody>
      </p:sp>
    </p:spTree>
    <p:extLst>
      <p:ext uri="{BB962C8B-B14F-4D97-AF65-F5344CB8AC3E}">
        <p14:creationId xmlns:p14="http://schemas.microsoft.com/office/powerpoint/2010/main" val="428054406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598001-D321-74AD-7B01-5E5232BE2C5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496CAC0C-4FEE-004A-F78F-42D09F08B1B4}"/>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CDC98730-72F1-CABB-2085-A44CEE0A1DF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6D3FE32-A2C3-E52D-D8B7-1647B4F21201}"/>
              </a:ext>
            </a:extLst>
          </p:cNvPr>
          <p:cNvSpPr>
            <a:spLocks noGrp="1"/>
          </p:cNvSpPr>
          <p:nvPr>
            <p:ph type="dt" sz="half" idx="10"/>
          </p:nvPr>
        </p:nvSpPr>
        <p:spPr/>
        <p:txBody>
          <a:bodyPr/>
          <a:lstStyle/>
          <a:p>
            <a:fld id="{E25FA10B-AE23-46AB-BF32-D43E74DBF6FF}" type="datetimeFigureOut">
              <a:rPr lang="en-GB" smtClean="0"/>
              <a:t>19/06/2025</a:t>
            </a:fld>
            <a:endParaRPr lang="en-GB"/>
          </a:p>
        </p:txBody>
      </p:sp>
      <p:sp>
        <p:nvSpPr>
          <p:cNvPr id="6" name="Footer Placeholder 5">
            <a:extLst>
              <a:ext uri="{FF2B5EF4-FFF2-40B4-BE49-F238E27FC236}">
                <a16:creationId xmlns:a16="http://schemas.microsoft.com/office/drawing/2014/main" id="{DF41A7A1-1EC6-2EE4-FCCA-736263FDFC5D}"/>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E88802CD-4066-83B0-96EC-01D73E3CE60C}"/>
              </a:ext>
            </a:extLst>
          </p:cNvPr>
          <p:cNvSpPr>
            <a:spLocks noGrp="1"/>
          </p:cNvSpPr>
          <p:nvPr>
            <p:ph type="sldNum" sz="quarter" idx="12"/>
          </p:nvPr>
        </p:nvSpPr>
        <p:spPr/>
        <p:txBody>
          <a:bodyPr/>
          <a:lstStyle/>
          <a:p>
            <a:fld id="{1998BD9F-B804-4C5A-BDA3-220B5E7790B6}" type="slidenum">
              <a:rPr lang="en-GB" smtClean="0"/>
              <a:t>‹#›</a:t>
            </a:fld>
            <a:endParaRPr lang="en-GB"/>
          </a:p>
        </p:txBody>
      </p:sp>
    </p:spTree>
    <p:extLst>
      <p:ext uri="{BB962C8B-B14F-4D97-AF65-F5344CB8AC3E}">
        <p14:creationId xmlns:p14="http://schemas.microsoft.com/office/powerpoint/2010/main" val="60443422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B9BC8AE-5196-0193-7635-28E0832E766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73D17C95-EDF1-D258-5401-4A3245DC5AE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A41D0B2E-5941-630D-4334-4E1C2F584ED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E25FA10B-AE23-46AB-BF32-D43E74DBF6FF}" type="datetimeFigureOut">
              <a:rPr lang="en-GB" smtClean="0"/>
              <a:t>19/06/2025</a:t>
            </a:fld>
            <a:endParaRPr lang="en-GB"/>
          </a:p>
        </p:txBody>
      </p:sp>
      <p:sp>
        <p:nvSpPr>
          <p:cNvPr id="5" name="Footer Placeholder 4">
            <a:extLst>
              <a:ext uri="{FF2B5EF4-FFF2-40B4-BE49-F238E27FC236}">
                <a16:creationId xmlns:a16="http://schemas.microsoft.com/office/drawing/2014/main" id="{B61A7793-302D-C021-DE52-C7E0A811AF3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GB"/>
          </a:p>
        </p:txBody>
      </p:sp>
      <p:sp>
        <p:nvSpPr>
          <p:cNvPr id="6" name="Slide Number Placeholder 5">
            <a:extLst>
              <a:ext uri="{FF2B5EF4-FFF2-40B4-BE49-F238E27FC236}">
                <a16:creationId xmlns:a16="http://schemas.microsoft.com/office/drawing/2014/main" id="{D085C039-408D-7EAB-759E-5F106227D5C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1998BD9F-B804-4C5A-BDA3-220B5E7790B6}" type="slidenum">
              <a:rPr lang="en-GB" smtClean="0"/>
              <a:t>‹#›</a:t>
            </a:fld>
            <a:endParaRPr lang="en-GB"/>
          </a:p>
        </p:txBody>
      </p:sp>
    </p:spTree>
    <p:extLst>
      <p:ext uri="{BB962C8B-B14F-4D97-AF65-F5344CB8AC3E}">
        <p14:creationId xmlns:p14="http://schemas.microsoft.com/office/powerpoint/2010/main" val="379421021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2" r:id="rId13"/>
    <p:sldLayoutId id="2147483663" r:id="rId14"/>
    <p:sldLayoutId id="2147483664" r:id="rId15"/>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2" Type="http://schemas.openxmlformats.org/officeDocument/2006/relationships/hyperlink" Target="https://resources.specialolympicsgb.org.uk/sogb/document/2025/01/10/96bd53a8-354b-4bf9-97fd-2f329a7961fb/Special-Olympics-GB-Safeguarding-and-Welfare-Policy-Approved-July-2023.pdf" TargetMode="External"/><Relationship Id="rId1" Type="http://schemas.openxmlformats.org/officeDocument/2006/relationships/slideLayout" Target="../slideLayouts/slideLayout15.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5.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14.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1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7.xml.rels><?xml version="1.0" encoding="UTF-8" standalone="yes"?>
<Relationships xmlns="http://schemas.openxmlformats.org/package/2006/relationships"><Relationship Id="rId3" Type="http://schemas.openxmlformats.org/officeDocument/2006/relationships/hyperlink" Target="https://assets.publishing.service.gov.uk/media/61e7d5b78fa8f5058bc04a7b/Adult_workforce_guide_v11.0_18012022.pdf" TargetMode="External"/><Relationship Id="rId2" Type="http://schemas.openxmlformats.org/officeDocument/2006/relationships/hyperlink" Target="https://assets.publishing.service.gov.uk/media/6687d04d899a6f92e5d9cd66/Child_workforce_guide.pdf" TargetMode="External"/><Relationship Id="rId1" Type="http://schemas.openxmlformats.org/officeDocument/2006/relationships/slideLayout" Target="../slideLayouts/slideLayout15.xml"/></Relationships>
</file>

<file path=ppt/slides/_rels/slide8.xml.rels><?xml version="1.0" encoding="UTF-8" standalone="yes"?>
<Relationships xmlns="http://schemas.openxmlformats.org/package/2006/relationships"><Relationship Id="rId3" Type="http://schemas.openxmlformats.org/officeDocument/2006/relationships/hyperlink" Target="https://www.specialolympicsgb.org.uk/club-resources/volunteers" TargetMode="External"/><Relationship Id="rId2" Type="http://schemas.openxmlformats.org/officeDocument/2006/relationships/notesSlide" Target="../notesSlides/notesSlide6.xml"/><Relationship Id="rId1" Type="http://schemas.openxmlformats.org/officeDocument/2006/relationships/slideLayout" Target="../slideLayouts/slideLayout15.xml"/></Relationships>
</file>

<file path=ppt/slides/_rels/slide9.xml.rels><?xml version="1.0" encoding="UTF-8" standalone="yes"?>
<Relationships xmlns="http://schemas.openxmlformats.org/package/2006/relationships"><Relationship Id="rId3" Type="http://schemas.openxmlformats.org/officeDocument/2006/relationships/hyperlink" Target="https://resources.specialolympicsgb.org.uk/sogb/document/2024/10/31/2ca8d572-530d-469a-ad9e-ad1b32c54677/LIST-OF-ALL-CURRENT-ROLES-REQUIRING-VALID-DBS-PVG-2024.pdf" TargetMode="External"/><Relationship Id="rId7" Type="http://schemas.openxmlformats.org/officeDocument/2006/relationships/image" Target="../media/image8.png"/><Relationship Id="rId2" Type="http://schemas.openxmlformats.org/officeDocument/2006/relationships/hyperlink" Target="https://www.cognitoforms.com/SpecialOlympicsGreatBritain/volunteerreferencerequestform" TargetMode="External"/><Relationship Id="rId1" Type="http://schemas.openxmlformats.org/officeDocument/2006/relationships/slideLayout" Target="../slideLayouts/slideLayout15.xml"/><Relationship Id="rId6" Type="http://schemas.openxmlformats.org/officeDocument/2006/relationships/hyperlink" Target="https://resources.specialolympicsgb.org.uk/sogb/document/2025/01/28/fc678f75-9cf0-4c26-8bff-92a59a982c39/SOGB-Adverse-DBS-Disclosures-Process.pdf" TargetMode="External"/><Relationship Id="rId5" Type="http://schemas.openxmlformats.org/officeDocument/2006/relationships/hyperlink" Target="https://resources.specialolympicsgb.org.uk/sogb/document/2025/02/28/e08328e4-24a6-434d-866e-21328b63a9f0/Recruitment-of-Ex-offender-Statement-.pdf" TargetMode="External"/><Relationship Id="rId4" Type="http://schemas.openxmlformats.org/officeDocument/2006/relationships/hyperlink" Target="https://resources.specialolympicsgb.org.uk/sogb/document/2022/10/11/0728d0d3-e5f3-4f17-809a-5cfeb0badcb2/DBS-Policy.pdf"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Placeholder 3" descr="A picture containing text, person, outdoor, athletic game&#10;&#10;Description automatically generated">
            <a:extLst>
              <a:ext uri="{FF2B5EF4-FFF2-40B4-BE49-F238E27FC236}">
                <a16:creationId xmlns:a16="http://schemas.microsoft.com/office/drawing/2014/main" id="{4FE8FED1-2DCF-E647-8BC4-95770DCEF676}"/>
              </a:ext>
            </a:extLst>
          </p:cNvPr>
          <p:cNvPicPr>
            <a:picLocks noGrp="1" noChangeAspect="1"/>
          </p:cNvPicPr>
          <p:nvPr>
            <p:ph type="pic" sz="quarter" idx="14"/>
          </p:nvPr>
        </p:nvPicPr>
        <p:blipFill rotWithShape="1">
          <a:blip r:embed="rId3">
            <a:extLst>
              <a:ext uri="{28A0092B-C50C-407E-A947-70E740481C1C}">
                <a14:useLocalDpi xmlns:a14="http://schemas.microsoft.com/office/drawing/2010/main"/>
              </a:ext>
            </a:extLst>
          </a:blip>
          <a:srcRect/>
          <a:stretch/>
        </p:blipFill>
        <p:spPr>
          <a:xfrm>
            <a:off x="6773829" y="0"/>
            <a:ext cx="4906107" cy="6858000"/>
          </a:xfrm>
        </p:spPr>
      </p:pic>
      <p:sp>
        <p:nvSpPr>
          <p:cNvPr id="5" name="Title 1">
            <a:extLst>
              <a:ext uri="{FF2B5EF4-FFF2-40B4-BE49-F238E27FC236}">
                <a16:creationId xmlns:a16="http://schemas.microsoft.com/office/drawing/2014/main" id="{0963AF98-7D8E-704D-BBF6-3D115F376E1E}"/>
              </a:ext>
            </a:extLst>
          </p:cNvPr>
          <p:cNvSpPr txBox="1">
            <a:spLocks/>
          </p:cNvSpPr>
          <p:nvPr/>
        </p:nvSpPr>
        <p:spPr bwMode="auto">
          <a:xfrm>
            <a:off x="240231" y="1249920"/>
            <a:ext cx="6303327" cy="15240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chor="ctr">
            <a:normAutofit fontScale="92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20000"/>
              </a:lnSpc>
            </a:pPr>
            <a:r>
              <a:rPr lang="en-US" altLang="en-US" sz="5500">
                <a:solidFill>
                  <a:schemeClr val="bg1"/>
                </a:solidFill>
                <a:latin typeface="Ubuntu Medium"/>
                <a:ea typeface="Ubuntu Medium" panose="020B0504030602030204" pitchFamily="34" charset="0"/>
                <a:cs typeface="Ubuntu Medium" panose="020B0504030602030204" pitchFamily="34" charset="0"/>
              </a:rPr>
              <a:t>Special Olympics GB</a:t>
            </a:r>
          </a:p>
        </p:txBody>
      </p:sp>
      <p:sp>
        <p:nvSpPr>
          <p:cNvPr id="2" name="Title 1">
            <a:extLst>
              <a:ext uri="{FF2B5EF4-FFF2-40B4-BE49-F238E27FC236}">
                <a16:creationId xmlns:a16="http://schemas.microsoft.com/office/drawing/2014/main" id="{BCDA05B1-41A6-78A3-4C9B-08E63213B696}"/>
              </a:ext>
            </a:extLst>
          </p:cNvPr>
          <p:cNvSpPr txBox="1">
            <a:spLocks/>
          </p:cNvSpPr>
          <p:nvPr/>
        </p:nvSpPr>
        <p:spPr bwMode="auto">
          <a:xfrm>
            <a:off x="240230" y="2560081"/>
            <a:ext cx="6303327" cy="15240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20000"/>
              </a:lnSpc>
            </a:pPr>
            <a:r>
              <a:rPr lang="en-US" altLang="en-US" sz="3500">
                <a:solidFill>
                  <a:schemeClr val="bg1"/>
                </a:solidFill>
                <a:latin typeface="Ubuntu Medium"/>
                <a:ea typeface="Ubuntu Medium" panose="020B0504030602030204" pitchFamily="34" charset="0"/>
                <a:cs typeface="Ubuntu Medium" panose="020B0504030602030204" pitchFamily="34" charset="0"/>
              </a:rPr>
              <a:t>Safer Recruitment </a:t>
            </a:r>
          </a:p>
        </p:txBody>
      </p:sp>
    </p:spTree>
    <p:extLst>
      <p:ext uri="{BB962C8B-B14F-4D97-AF65-F5344CB8AC3E}">
        <p14:creationId xmlns:p14="http://schemas.microsoft.com/office/powerpoint/2010/main" val="293375220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AB0A5D7-E5F3-84AA-A630-8AA6CF823D90}"/>
            </a:ext>
          </a:extLst>
        </p:cNvPr>
        <p:cNvGrpSpPr/>
        <p:nvPr/>
      </p:nvGrpSpPr>
      <p:grpSpPr>
        <a:xfrm>
          <a:off x="0" y="0"/>
          <a:ext cx="0" cy="0"/>
          <a:chOff x="0" y="0"/>
          <a:chExt cx="0" cy="0"/>
        </a:xfrm>
      </p:grpSpPr>
      <p:sp>
        <p:nvSpPr>
          <p:cNvPr id="3" name="Title 9">
            <a:extLst>
              <a:ext uri="{FF2B5EF4-FFF2-40B4-BE49-F238E27FC236}">
                <a16:creationId xmlns:a16="http://schemas.microsoft.com/office/drawing/2014/main" id="{EB251051-31EE-C143-BB2F-91C645BE75B4}"/>
              </a:ext>
            </a:extLst>
          </p:cNvPr>
          <p:cNvSpPr txBox="1">
            <a:spLocks/>
          </p:cNvSpPr>
          <p:nvPr/>
        </p:nvSpPr>
        <p:spPr bwMode="auto">
          <a:xfrm>
            <a:off x="238089" y="302964"/>
            <a:ext cx="3606538" cy="515595"/>
          </a:xfrm>
          <a:prstGeom prst="rect">
            <a:avLst/>
          </a:prstGeom>
          <a:solidFill>
            <a:schemeClr val="bg1"/>
          </a:solidFill>
          <a:ln>
            <a:noFill/>
          </a:ln>
        </p:spPr>
        <p:txBody>
          <a:bodyPr lIns="0" tIns="0" rIns="0" bIns="0"/>
          <a:lstStyle>
            <a:lvl1pPr defTabSz="912813">
              <a:defRPr>
                <a:solidFill>
                  <a:schemeClr val="tx1"/>
                </a:solidFill>
                <a:latin typeface="Arial" panose="020B0604020202020204" pitchFamily="34" charset="0"/>
              </a:defRPr>
            </a:lvl1pPr>
            <a:lvl2pPr marL="742950" indent="-285750" defTabSz="912813">
              <a:defRPr>
                <a:solidFill>
                  <a:schemeClr val="tx1"/>
                </a:solidFill>
                <a:latin typeface="Arial" panose="020B0604020202020204" pitchFamily="34" charset="0"/>
              </a:defRPr>
            </a:lvl2pPr>
            <a:lvl3pPr marL="1143000" indent="-228600" defTabSz="912813">
              <a:defRPr>
                <a:solidFill>
                  <a:schemeClr val="tx1"/>
                </a:solidFill>
                <a:latin typeface="Arial" panose="020B0604020202020204" pitchFamily="34" charset="0"/>
              </a:defRPr>
            </a:lvl3pPr>
            <a:lvl4pPr marL="1600200" indent="-228600" defTabSz="912813">
              <a:defRPr>
                <a:solidFill>
                  <a:schemeClr val="tx1"/>
                </a:solidFill>
                <a:latin typeface="Arial" panose="020B0604020202020204" pitchFamily="34" charset="0"/>
              </a:defRPr>
            </a:lvl4pPr>
            <a:lvl5pPr marL="2057400" indent="-228600" defTabSz="912813">
              <a:defRPr>
                <a:solidFill>
                  <a:schemeClr val="tx1"/>
                </a:solidFill>
                <a:latin typeface="Arial" panose="020B0604020202020204" pitchFamily="34" charset="0"/>
              </a:defRPr>
            </a:lvl5pPr>
            <a:lvl6pPr marL="2514600" indent="-228600" defTabSz="912813" eaLnBrk="0" fontAlgn="base" hangingPunct="0">
              <a:spcBef>
                <a:spcPct val="0"/>
              </a:spcBef>
              <a:spcAft>
                <a:spcPct val="0"/>
              </a:spcAft>
              <a:defRPr>
                <a:solidFill>
                  <a:schemeClr val="tx1"/>
                </a:solidFill>
                <a:latin typeface="Arial" panose="020B0604020202020204" pitchFamily="34" charset="0"/>
              </a:defRPr>
            </a:lvl6pPr>
            <a:lvl7pPr marL="2971800" indent="-228600" defTabSz="912813" eaLnBrk="0" fontAlgn="base" hangingPunct="0">
              <a:spcBef>
                <a:spcPct val="0"/>
              </a:spcBef>
              <a:spcAft>
                <a:spcPct val="0"/>
              </a:spcAft>
              <a:defRPr>
                <a:solidFill>
                  <a:schemeClr val="tx1"/>
                </a:solidFill>
                <a:latin typeface="Arial" panose="020B0604020202020204" pitchFamily="34" charset="0"/>
              </a:defRPr>
            </a:lvl7pPr>
            <a:lvl8pPr marL="3429000" indent="-228600" defTabSz="912813" eaLnBrk="0" fontAlgn="base" hangingPunct="0">
              <a:spcBef>
                <a:spcPct val="0"/>
              </a:spcBef>
              <a:spcAft>
                <a:spcPct val="0"/>
              </a:spcAft>
              <a:defRPr>
                <a:solidFill>
                  <a:schemeClr val="tx1"/>
                </a:solidFill>
                <a:latin typeface="Arial" panose="020B0604020202020204" pitchFamily="34" charset="0"/>
              </a:defRPr>
            </a:lvl8pPr>
            <a:lvl9pPr marL="3886200" indent="-228600" defTabSz="912813"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3000">
                <a:solidFill>
                  <a:srgbClr val="013276"/>
                </a:solidFill>
                <a:latin typeface="Ubuntu Medium" panose="020B0504030602030204" pitchFamily="34" charset="0"/>
                <a:ea typeface="Ubuntu Medium" panose="020B0504030602030204" pitchFamily="34" charset="0"/>
                <a:cs typeface="Ubuntu Medium" panose="020B0504030602030204" pitchFamily="34" charset="0"/>
              </a:rPr>
              <a:t>Next Steps</a:t>
            </a:r>
          </a:p>
        </p:txBody>
      </p:sp>
      <p:sp>
        <p:nvSpPr>
          <p:cNvPr id="4" name="Title 9">
            <a:extLst>
              <a:ext uri="{FF2B5EF4-FFF2-40B4-BE49-F238E27FC236}">
                <a16:creationId xmlns:a16="http://schemas.microsoft.com/office/drawing/2014/main" id="{15292F30-BE21-64D9-C985-8CBD2588750F}"/>
              </a:ext>
            </a:extLst>
          </p:cNvPr>
          <p:cNvSpPr txBox="1">
            <a:spLocks/>
          </p:cNvSpPr>
          <p:nvPr/>
        </p:nvSpPr>
        <p:spPr bwMode="auto">
          <a:xfrm>
            <a:off x="386944" y="1396432"/>
            <a:ext cx="5428999" cy="54615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t"/>
          <a:lstStyle>
            <a:lvl1pPr defTabSz="912813">
              <a:defRPr>
                <a:solidFill>
                  <a:schemeClr val="tx1"/>
                </a:solidFill>
                <a:latin typeface="Arial" panose="020B0604020202020204" pitchFamily="34" charset="0"/>
              </a:defRPr>
            </a:lvl1pPr>
            <a:lvl2pPr marL="742950" indent="-285750" defTabSz="912813">
              <a:defRPr>
                <a:solidFill>
                  <a:schemeClr val="tx1"/>
                </a:solidFill>
                <a:latin typeface="Arial" panose="020B0604020202020204" pitchFamily="34" charset="0"/>
              </a:defRPr>
            </a:lvl2pPr>
            <a:lvl3pPr marL="1143000" indent="-228600" defTabSz="912813">
              <a:defRPr>
                <a:solidFill>
                  <a:schemeClr val="tx1"/>
                </a:solidFill>
                <a:latin typeface="Arial" panose="020B0604020202020204" pitchFamily="34" charset="0"/>
              </a:defRPr>
            </a:lvl3pPr>
            <a:lvl4pPr marL="1600200" indent="-228600" defTabSz="912813">
              <a:defRPr>
                <a:solidFill>
                  <a:schemeClr val="tx1"/>
                </a:solidFill>
                <a:latin typeface="Arial" panose="020B0604020202020204" pitchFamily="34" charset="0"/>
              </a:defRPr>
            </a:lvl4pPr>
            <a:lvl5pPr marL="2057400" indent="-228600" defTabSz="912813">
              <a:defRPr>
                <a:solidFill>
                  <a:schemeClr val="tx1"/>
                </a:solidFill>
                <a:latin typeface="Arial" panose="020B0604020202020204" pitchFamily="34" charset="0"/>
              </a:defRPr>
            </a:lvl5pPr>
            <a:lvl6pPr marL="2514600" indent="-228600" defTabSz="912813" eaLnBrk="0" fontAlgn="base" hangingPunct="0">
              <a:spcBef>
                <a:spcPct val="0"/>
              </a:spcBef>
              <a:spcAft>
                <a:spcPct val="0"/>
              </a:spcAft>
              <a:defRPr>
                <a:solidFill>
                  <a:schemeClr val="tx1"/>
                </a:solidFill>
                <a:latin typeface="Arial" panose="020B0604020202020204" pitchFamily="34" charset="0"/>
              </a:defRPr>
            </a:lvl6pPr>
            <a:lvl7pPr marL="2971800" indent="-228600" defTabSz="912813" eaLnBrk="0" fontAlgn="base" hangingPunct="0">
              <a:spcBef>
                <a:spcPct val="0"/>
              </a:spcBef>
              <a:spcAft>
                <a:spcPct val="0"/>
              </a:spcAft>
              <a:defRPr>
                <a:solidFill>
                  <a:schemeClr val="tx1"/>
                </a:solidFill>
                <a:latin typeface="Arial" panose="020B0604020202020204" pitchFamily="34" charset="0"/>
              </a:defRPr>
            </a:lvl7pPr>
            <a:lvl8pPr marL="3429000" indent="-228600" defTabSz="912813" eaLnBrk="0" fontAlgn="base" hangingPunct="0">
              <a:spcBef>
                <a:spcPct val="0"/>
              </a:spcBef>
              <a:spcAft>
                <a:spcPct val="0"/>
              </a:spcAft>
              <a:defRPr>
                <a:solidFill>
                  <a:schemeClr val="tx1"/>
                </a:solidFill>
                <a:latin typeface="Arial" panose="020B0604020202020204" pitchFamily="34" charset="0"/>
              </a:defRPr>
            </a:lvl8pPr>
            <a:lvl9pPr marL="3886200" indent="-228600" defTabSz="912813"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2000" dirty="0">
                <a:solidFill>
                  <a:srgbClr val="013276"/>
                </a:solidFill>
                <a:latin typeface="Ubuntu" panose="020B0504030602030204" pitchFamily="34" charset="0"/>
                <a:ea typeface="Ubuntu Light" panose="020B0304030602030204" pitchFamily="34" charset="0"/>
                <a:cs typeface="Ubuntu Light" panose="020B0304030602030204" pitchFamily="34" charset="0"/>
              </a:rPr>
              <a:t>We have Safer Recruitment processes outlined in section 9 of our </a:t>
            </a:r>
            <a:r>
              <a:rPr lang="en-US" altLang="en-US" sz="2000" dirty="0">
                <a:solidFill>
                  <a:srgbClr val="013276"/>
                </a:solidFill>
                <a:latin typeface="Ubuntu" panose="020B0504030602030204" pitchFamily="34" charset="0"/>
                <a:ea typeface="Ubuntu Light" panose="020B0304030602030204" pitchFamily="34" charset="0"/>
                <a:cs typeface="Ubuntu Light" panose="020B0304030602030204" pitchFamily="34" charset="0"/>
                <a:hlinkClick r:id="rId2"/>
              </a:rPr>
              <a:t>Safeguarding and Welfare Policy</a:t>
            </a:r>
            <a:r>
              <a:rPr lang="en-US" altLang="en-US" sz="2000" dirty="0">
                <a:solidFill>
                  <a:srgbClr val="013276"/>
                </a:solidFill>
                <a:latin typeface="Ubuntu" panose="020B0504030602030204" pitchFamily="34" charset="0"/>
                <a:ea typeface="Ubuntu Light" panose="020B0304030602030204" pitchFamily="34" charset="0"/>
                <a:cs typeface="Ubuntu Light" panose="020B0304030602030204" pitchFamily="34" charset="0"/>
              </a:rPr>
              <a:t> which staff need to be following when managing the recruitment of staff and volunteers.</a:t>
            </a:r>
          </a:p>
          <a:p>
            <a:pPr eaLnBrk="1" hangingPunct="1"/>
            <a:endParaRPr lang="en-US" altLang="en-US" sz="2000" dirty="0">
              <a:solidFill>
                <a:srgbClr val="013276"/>
              </a:solidFill>
              <a:latin typeface="Ubuntu" panose="020B0504030602030204" pitchFamily="34" charset="0"/>
              <a:ea typeface="Ubuntu Light" panose="020B0304030602030204" pitchFamily="34" charset="0"/>
              <a:cs typeface="Ubuntu Light" panose="020B0304030602030204" pitchFamily="34" charset="0"/>
            </a:endParaRPr>
          </a:p>
          <a:p>
            <a:pPr eaLnBrk="1" hangingPunct="1"/>
            <a:r>
              <a:rPr lang="en-US" altLang="en-US" sz="2000" dirty="0">
                <a:solidFill>
                  <a:srgbClr val="013276"/>
                </a:solidFill>
                <a:latin typeface="Ubuntu" panose="020B0504030602030204" pitchFamily="34" charset="0"/>
                <a:ea typeface="Ubuntu Light" panose="020B0304030602030204" pitchFamily="34" charset="0"/>
                <a:cs typeface="Ubuntu Light" panose="020B0304030602030204" pitchFamily="34" charset="0"/>
              </a:rPr>
              <a:t>Questions..</a:t>
            </a:r>
          </a:p>
          <a:p>
            <a:pPr eaLnBrk="1" hangingPunct="1"/>
            <a:endParaRPr lang="en-US" altLang="en-US" sz="2000" dirty="0">
              <a:solidFill>
                <a:srgbClr val="013276"/>
              </a:solidFill>
              <a:latin typeface="Ubuntu" panose="020B0504030602030204" pitchFamily="34" charset="0"/>
              <a:ea typeface="Ubuntu Light" panose="020B0304030602030204" pitchFamily="34" charset="0"/>
              <a:cs typeface="Ubuntu Light" panose="020B0304030602030204" pitchFamily="34" charset="0"/>
            </a:endParaRPr>
          </a:p>
          <a:p>
            <a:pPr marL="457200" indent="-457200" eaLnBrk="1" hangingPunct="1">
              <a:buAutoNum type="arabicPeriod"/>
            </a:pPr>
            <a:r>
              <a:rPr lang="en-US" altLang="en-US" sz="2000" dirty="0">
                <a:solidFill>
                  <a:srgbClr val="013276"/>
                </a:solidFill>
                <a:latin typeface="Ubuntu" panose="020B0504030602030204" pitchFamily="34" charset="0"/>
                <a:ea typeface="Ubuntu Light" panose="020B0304030602030204" pitchFamily="34" charset="0"/>
                <a:cs typeface="Ubuntu Light" panose="020B0304030602030204" pitchFamily="34" charset="0"/>
              </a:rPr>
              <a:t>Would some key info pulled out from the policy, be useful?</a:t>
            </a:r>
          </a:p>
          <a:p>
            <a:pPr marL="457200" indent="-457200" eaLnBrk="1" hangingPunct="1">
              <a:buAutoNum type="arabicPeriod"/>
            </a:pPr>
            <a:r>
              <a:rPr lang="en-US" altLang="en-US" sz="2000" dirty="0">
                <a:solidFill>
                  <a:srgbClr val="013276"/>
                </a:solidFill>
                <a:latin typeface="Ubuntu" panose="020B0504030602030204" pitchFamily="34" charset="0"/>
                <a:ea typeface="Ubuntu Light" panose="020B0304030602030204" pitchFamily="34" charset="0"/>
                <a:cs typeface="Ubuntu Light" panose="020B0304030602030204" pitchFamily="34" charset="0"/>
              </a:rPr>
              <a:t>Should this information be built into the onboarding process?</a:t>
            </a:r>
          </a:p>
          <a:p>
            <a:pPr marL="457200" indent="-457200" eaLnBrk="1" hangingPunct="1">
              <a:buAutoNum type="arabicPeriod"/>
            </a:pPr>
            <a:r>
              <a:rPr lang="en-US" altLang="en-US" sz="2000" dirty="0">
                <a:solidFill>
                  <a:srgbClr val="013276"/>
                </a:solidFill>
                <a:latin typeface="Ubuntu" panose="020B0504030602030204" pitchFamily="34" charset="0"/>
                <a:ea typeface="Ubuntu Light" panose="020B0304030602030204" pitchFamily="34" charset="0"/>
                <a:cs typeface="Ubuntu Light" panose="020B0304030602030204" pitchFamily="34" charset="0"/>
              </a:rPr>
              <a:t>Would some examples of safer recruitment questions for potential new volunteers be useful?</a:t>
            </a:r>
          </a:p>
          <a:p>
            <a:pPr marL="457200" indent="-457200" eaLnBrk="1" hangingPunct="1">
              <a:buAutoNum type="arabicPeriod"/>
            </a:pPr>
            <a:endParaRPr lang="en-US" altLang="en-US" sz="2000" dirty="0">
              <a:solidFill>
                <a:srgbClr val="013276"/>
              </a:solidFill>
              <a:latin typeface="Ubuntu Light"/>
              <a:ea typeface="Ubuntu Light" panose="020B0304030602030204" pitchFamily="34" charset="0"/>
              <a:cs typeface="Ubuntu Light" panose="020B0304030602030204" pitchFamily="34" charset="0"/>
            </a:endParaRPr>
          </a:p>
          <a:p>
            <a:pPr eaLnBrk="1" hangingPunct="1"/>
            <a:endParaRPr lang="en-GB" altLang="en-US" sz="2000" b="1" dirty="0">
              <a:solidFill>
                <a:srgbClr val="013276"/>
              </a:solidFill>
              <a:latin typeface="Ubuntu Light" panose="020B0304030602030204" pitchFamily="34" charset="0"/>
              <a:ea typeface="Ubuntu Light" panose="020B0304030602030204" pitchFamily="34" charset="0"/>
              <a:cs typeface="Ubuntu Light" panose="020B0304030602030204" pitchFamily="34" charset="0"/>
            </a:endParaRPr>
          </a:p>
          <a:p>
            <a:pPr eaLnBrk="1" hangingPunct="1"/>
            <a:endParaRPr lang="en-US" altLang="en-US" sz="1600" dirty="0">
              <a:solidFill>
                <a:srgbClr val="013276"/>
              </a:solidFill>
              <a:latin typeface="Ubuntu Light" panose="020B0304030602030204" pitchFamily="34" charset="0"/>
              <a:ea typeface="Ubuntu Light" panose="020B0304030602030204" pitchFamily="34" charset="0"/>
              <a:cs typeface="Ubuntu Light" panose="020B0304030602030204" pitchFamily="34" charset="0"/>
            </a:endParaRPr>
          </a:p>
          <a:p>
            <a:pPr eaLnBrk="1" hangingPunct="1"/>
            <a:endParaRPr lang="en-US" altLang="en-US" sz="1600" dirty="0">
              <a:solidFill>
                <a:srgbClr val="013276"/>
              </a:solidFill>
              <a:latin typeface="Ubuntu Light" panose="020B0304030602030204" pitchFamily="34" charset="0"/>
              <a:ea typeface="Ubuntu Light" panose="020B0304030602030204" pitchFamily="34" charset="0"/>
              <a:cs typeface="Ubuntu Light" panose="020B0304030602030204" pitchFamily="34" charset="0"/>
            </a:endParaRPr>
          </a:p>
        </p:txBody>
      </p:sp>
      <p:sp>
        <p:nvSpPr>
          <p:cNvPr id="5" name="TextBox 4">
            <a:extLst>
              <a:ext uri="{FF2B5EF4-FFF2-40B4-BE49-F238E27FC236}">
                <a16:creationId xmlns:a16="http://schemas.microsoft.com/office/drawing/2014/main" id="{5159165B-36A1-1051-F666-3C97AABC52D5}"/>
              </a:ext>
            </a:extLst>
          </p:cNvPr>
          <p:cNvSpPr txBox="1"/>
          <p:nvPr/>
        </p:nvSpPr>
        <p:spPr>
          <a:xfrm>
            <a:off x="7275870" y="633893"/>
            <a:ext cx="4237704" cy="584775"/>
          </a:xfrm>
          <a:prstGeom prst="rect">
            <a:avLst/>
          </a:prstGeom>
          <a:noFill/>
        </p:spPr>
        <p:txBody>
          <a:bodyPr wrap="square">
            <a:spAutoFit/>
          </a:bodyPr>
          <a:lstStyle/>
          <a:p>
            <a:r>
              <a:rPr lang="en-US" sz="3200" b="1">
                <a:solidFill>
                  <a:srgbClr val="013276"/>
                </a:solidFill>
                <a:latin typeface="Ubuntu Medium" panose="020B0504030602030204" pitchFamily="34" charset="0"/>
              </a:rPr>
              <a:t>Your Questions…</a:t>
            </a:r>
            <a:endParaRPr lang="en-GB" sz="3200" b="1"/>
          </a:p>
        </p:txBody>
      </p:sp>
    </p:spTree>
    <p:extLst>
      <p:ext uri="{BB962C8B-B14F-4D97-AF65-F5344CB8AC3E}">
        <p14:creationId xmlns:p14="http://schemas.microsoft.com/office/powerpoint/2010/main" val="288889714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9">
            <a:extLst>
              <a:ext uri="{FF2B5EF4-FFF2-40B4-BE49-F238E27FC236}">
                <a16:creationId xmlns:a16="http://schemas.microsoft.com/office/drawing/2014/main" id="{508FF380-3041-8B4C-8861-7D534338337B}"/>
              </a:ext>
            </a:extLst>
          </p:cNvPr>
          <p:cNvSpPr txBox="1">
            <a:spLocks/>
          </p:cNvSpPr>
          <p:nvPr/>
        </p:nvSpPr>
        <p:spPr bwMode="auto">
          <a:xfrm>
            <a:off x="173249" y="186274"/>
            <a:ext cx="8433724" cy="515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defTabSz="912813">
              <a:defRPr>
                <a:solidFill>
                  <a:schemeClr val="tx1"/>
                </a:solidFill>
                <a:latin typeface="Arial" panose="020B0604020202020204" pitchFamily="34" charset="0"/>
              </a:defRPr>
            </a:lvl1pPr>
            <a:lvl2pPr marL="742950" indent="-285750" defTabSz="912813">
              <a:defRPr>
                <a:solidFill>
                  <a:schemeClr val="tx1"/>
                </a:solidFill>
                <a:latin typeface="Arial" panose="020B0604020202020204" pitchFamily="34" charset="0"/>
              </a:defRPr>
            </a:lvl2pPr>
            <a:lvl3pPr marL="1143000" indent="-228600" defTabSz="912813">
              <a:defRPr>
                <a:solidFill>
                  <a:schemeClr val="tx1"/>
                </a:solidFill>
                <a:latin typeface="Arial" panose="020B0604020202020204" pitchFamily="34" charset="0"/>
              </a:defRPr>
            </a:lvl3pPr>
            <a:lvl4pPr marL="1600200" indent="-228600" defTabSz="912813">
              <a:defRPr>
                <a:solidFill>
                  <a:schemeClr val="tx1"/>
                </a:solidFill>
                <a:latin typeface="Arial" panose="020B0604020202020204" pitchFamily="34" charset="0"/>
              </a:defRPr>
            </a:lvl4pPr>
            <a:lvl5pPr marL="2057400" indent="-228600" defTabSz="912813">
              <a:defRPr>
                <a:solidFill>
                  <a:schemeClr val="tx1"/>
                </a:solidFill>
                <a:latin typeface="Arial" panose="020B0604020202020204" pitchFamily="34" charset="0"/>
              </a:defRPr>
            </a:lvl5pPr>
            <a:lvl6pPr marL="2514600" indent="-228600" defTabSz="912813" eaLnBrk="0" fontAlgn="base" hangingPunct="0">
              <a:spcBef>
                <a:spcPct val="0"/>
              </a:spcBef>
              <a:spcAft>
                <a:spcPct val="0"/>
              </a:spcAft>
              <a:defRPr>
                <a:solidFill>
                  <a:schemeClr val="tx1"/>
                </a:solidFill>
                <a:latin typeface="Arial" panose="020B0604020202020204" pitchFamily="34" charset="0"/>
              </a:defRPr>
            </a:lvl6pPr>
            <a:lvl7pPr marL="2971800" indent="-228600" defTabSz="912813" eaLnBrk="0" fontAlgn="base" hangingPunct="0">
              <a:spcBef>
                <a:spcPct val="0"/>
              </a:spcBef>
              <a:spcAft>
                <a:spcPct val="0"/>
              </a:spcAft>
              <a:defRPr>
                <a:solidFill>
                  <a:schemeClr val="tx1"/>
                </a:solidFill>
                <a:latin typeface="Arial" panose="020B0604020202020204" pitchFamily="34" charset="0"/>
              </a:defRPr>
            </a:lvl7pPr>
            <a:lvl8pPr marL="3429000" indent="-228600" defTabSz="912813" eaLnBrk="0" fontAlgn="base" hangingPunct="0">
              <a:spcBef>
                <a:spcPct val="0"/>
              </a:spcBef>
              <a:spcAft>
                <a:spcPct val="0"/>
              </a:spcAft>
              <a:defRPr>
                <a:solidFill>
                  <a:schemeClr val="tx1"/>
                </a:solidFill>
                <a:latin typeface="Arial" panose="020B0604020202020204" pitchFamily="34" charset="0"/>
              </a:defRPr>
            </a:lvl8pPr>
            <a:lvl9pPr marL="3886200" indent="-228600" defTabSz="912813"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2400">
                <a:solidFill>
                  <a:srgbClr val="013276"/>
                </a:solidFill>
                <a:latin typeface="Ubuntu Medium" panose="020B0504030602030204" pitchFamily="34" charset="0"/>
                <a:ea typeface="Ubuntu Medium" panose="020B0504030602030204" pitchFamily="34" charset="0"/>
                <a:cs typeface="Ubuntu Medium" panose="020B0504030602030204" pitchFamily="34" charset="0"/>
              </a:rPr>
              <a:t>What do we mean by Safer Recruitment?</a:t>
            </a:r>
          </a:p>
        </p:txBody>
      </p:sp>
      <p:sp>
        <p:nvSpPr>
          <p:cNvPr id="5" name="Title 9">
            <a:extLst>
              <a:ext uri="{FF2B5EF4-FFF2-40B4-BE49-F238E27FC236}">
                <a16:creationId xmlns:a16="http://schemas.microsoft.com/office/drawing/2014/main" id="{EBC44A3D-B61E-014A-8BF6-626C1431EF68}"/>
              </a:ext>
            </a:extLst>
          </p:cNvPr>
          <p:cNvSpPr txBox="1">
            <a:spLocks/>
          </p:cNvSpPr>
          <p:nvPr/>
        </p:nvSpPr>
        <p:spPr bwMode="auto">
          <a:xfrm>
            <a:off x="173248" y="829340"/>
            <a:ext cx="11809645" cy="5842386"/>
          </a:xfrm>
          <a:prstGeom prst="rect">
            <a:avLst/>
          </a:prstGeom>
          <a:noFill/>
          <a:ln>
            <a:noFill/>
          </a:ln>
        </p:spPr>
        <p:txBody>
          <a:bodyPr lIns="0" tIns="0" rIns="0" bIns="0"/>
          <a:lstStyle>
            <a:lvl1pPr defTabSz="912813">
              <a:defRPr>
                <a:solidFill>
                  <a:schemeClr val="tx1"/>
                </a:solidFill>
                <a:latin typeface="Arial" panose="020B0604020202020204" pitchFamily="34" charset="0"/>
              </a:defRPr>
            </a:lvl1pPr>
            <a:lvl2pPr marL="742950" indent="-285750" defTabSz="912813">
              <a:defRPr>
                <a:solidFill>
                  <a:schemeClr val="tx1"/>
                </a:solidFill>
                <a:latin typeface="Arial" panose="020B0604020202020204" pitchFamily="34" charset="0"/>
              </a:defRPr>
            </a:lvl2pPr>
            <a:lvl3pPr marL="1143000" indent="-228600" defTabSz="912813">
              <a:defRPr>
                <a:solidFill>
                  <a:schemeClr val="tx1"/>
                </a:solidFill>
                <a:latin typeface="Arial" panose="020B0604020202020204" pitchFamily="34" charset="0"/>
              </a:defRPr>
            </a:lvl3pPr>
            <a:lvl4pPr marL="1600200" indent="-228600" defTabSz="912813">
              <a:defRPr>
                <a:solidFill>
                  <a:schemeClr val="tx1"/>
                </a:solidFill>
                <a:latin typeface="Arial" panose="020B0604020202020204" pitchFamily="34" charset="0"/>
              </a:defRPr>
            </a:lvl4pPr>
            <a:lvl5pPr marL="2057400" indent="-228600" defTabSz="912813">
              <a:defRPr>
                <a:solidFill>
                  <a:schemeClr val="tx1"/>
                </a:solidFill>
                <a:latin typeface="Arial" panose="020B0604020202020204" pitchFamily="34" charset="0"/>
              </a:defRPr>
            </a:lvl5pPr>
            <a:lvl6pPr marL="2514600" indent="-228600" defTabSz="912813" eaLnBrk="0" fontAlgn="base" hangingPunct="0">
              <a:spcBef>
                <a:spcPct val="0"/>
              </a:spcBef>
              <a:spcAft>
                <a:spcPct val="0"/>
              </a:spcAft>
              <a:defRPr>
                <a:solidFill>
                  <a:schemeClr val="tx1"/>
                </a:solidFill>
                <a:latin typeface="Arial" panose="020B0604020202020204" pitchFamily="34" charset="0"/>
              </a:defRPr>
            </a:lvl6pPr>
            <a:lvl7pPr marL="2971800" indent="-228600" defTabSz="912813" eaLnBrk="0" fontAlgn="base" hangingPunct="0">
              <a:spcBef>
                <a:spcPct val="0"/>
              </a:spcBef>
              <a:spcAft>
                <a:spcPct val="0"/>
              </a:spcAft>
              <a:defRPr>
                <a:solidFill>
                  <a:schemeClr val="tx1"/>
                </a:solidFill>
                <a:latin typeface="Arial" panose="020B0604020202020204" pitchFamily="34" charset="0"/>
              </a:defRPr>
            </a:lvl7pPr>
            <a:lvl8pPr marL="3429000" indent="-228600" defTabSz="912813" eaLnBrk="0" fontAlgn="base" hangingPunct="0">
              <a:spcBef>
                <a:spcPct val="0"/>
              </a:spcBef>
              <a:spcAft>
                <a:spcPct val="0"/>
              </a:spcAft>
              <a:defRPr>
                <a:solidFill>
                  <a:schemeClr val="tx1"/>
                </a:solidFill>
                <a:latin typeface="Arial" panose="020B0604020202020204" pitchFamily="34" charset="0"/>
              </a:defRPr>
            </a:lvl8pPr>
            <a:lvl9pPr marL="3886200" indent="-228600" defTabSz="912813"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GB" altLang="en-US">
              <a:solidFill>
                <a:srgbClr val="013276"/>
              </a:solidFill>
              <a:latin typeface="Ubuntu" panose="020B0504030602030204" pitchFamily="34" charset="0"/>
              <a:ea typeface="Ubuntu Light" panose="020B0304030602030204" pitchFamily="34" charset="0"/>
              <a:cs typeface="Ubuntu Light" panose="020B0304030602030204" pitchFamily="34" charset="0"/>
            </a:endParaRPr>
          </a:p>
          <a:p>
            <a:pPr eaLnBrk="1" hangingPunct="1"/>
            <a:r>
              <a:rPr lang="en-GB" altLang="en-US">
                <a:solidFill>
                  <a:srgbClr val="013276"/>
                </a:solidFill>
                <a:latin typeface="Ubuntu" panose="020B0504030602030204" pitchFamily="34" charset="0"/>
                <a:ea typeface="Ubuntu Light" panose="020B0304030602030204" pitchFamily="34" charset="0"/>
                <a:cs typeface="Ubuntu Light" panose="020B0304030602030204" pitchFamily="34" charset="0"/>
              </a:rPr>
              <a:t>Safer Recruitment is the general term used for practices and processes that organisations use to ensure they are </a:t>
            </a:r>
            <a:r>
              <a:rPr lang="en-US" altLang="en-US">
                <a:solidFill>
                  <a:srgbClr val="013276"/>
                </a:solidFill>
                <a:latin typeface="Ubuntu" panose="020B0504030602030204" pitchFamily="34" charset="0"/>
                <a:ea typeface="Ubuntu Light" panose="020B0304030602030204" pitchFamily="34" charset="0"/>
                <a:cs typeface="Ubuntu Light" panose="020B0304030602030204" pitchFamily="34" charset="0"/>
              </a:rPr>
              <a:t>keeping dangerous people away from vulnerable children and adults. Safer Recruitment is a crucial part of the safeguarding process and covers everything from job descriptions, shortlisting, background checks, references, interviewing and induction and probation periods.</a:t>
            </a:r>
            <a:endParaRPr lang="en-GB" altLang="en-US">
              <a:solidFill>
                <a:srgbClr val="013276"/>
              </a:solidFill>
              <a:latin typeface="Ubuntu" panose="020B0504030602030204" pitchFamily="34" charset="0"/>
              <a:ea typeface="Ubuntu Light" panose="020B0304030602030204" pitchFamily="34" charset="0"/>
              <a:cs typeface="Ubuntu Light" panose="020B0304030602030204" pitchFamily="34" charset="0"/>
            </a:endParaRPr>
          </a:p>
          <a:p>
            <a:pPr eaLnBrk="1" hangingPunct="1"/>
            <a:endParaRPr lang="en-GB" altLang="en-US">
              <a:solidFill>
                <a:srgbClr val="013276"/>
              </a:solidFill>
              <a:latin typeface="Ubuntu" panose="020B0504030602030204" pitchFamily="34" charset="0"/>
              <a:ea typeface="Ubuntu Light" panose="020B0304030602030204" pitchFamily="34" charset="0"/>
              <a:cs typeface="Ubuntu Light" panose="020B0304030602030204" pitchFamily="34" charset="0"/>
            </a:endParaRPr>
          </a:p>
          <a:p>
            <a:pPr eaLnBrk="1" hangingPunct="1"/>
            <a:r>
              <a:rPr lang="en-GB" altLang="en-US">
                <a:solidFill>
                  <a:srgbClr val="013276"/>
                </a:solidFill>
                <a:latin typeface="Ubuntu" panose="020B0504030602030204" pitchFamily="34" charset="0"/>
                <a:ea typeface="Ubuntu Light" panose="020B0304030602030204" pitchFamily="34" charset="0"/>
                <a:cs typeface="Ubuntu Light" panose="020B0304030602030204" pitchFamily="34" charset="0"/>
              </a:rPr>
              <a:t>There is national legislation that places the responsibility and management of safer recruitment onto organisations themselves meaning we have a legal obligation and duty to ensure we have sector standard safer recruitment practices in place. </a:t>
            </a:r>
          </a:p>
          <a:p>
            <a:pPr eaLnBrk="1" hangingPunct="1"/>
            <a:endParaRPr lang="en-GB" altLang="en-US">
              <a:solidFill>
                <a:srgbClr val="013276"/>
              </a:solidFill>
              <a:latin typeface="Ubuntu" panose="020B0504030602030204" pitchFamily="34" charset="0"/>
              <a:ea typeface="Ubuntu Light" panose="020B0304030602030204" pitchFamily="34" charset="0"/>
              <a:cs typeface="Ubuntu Light" panose="020B0304030602030204" pitchFamily="34" charset="0"/>
            </a:endParaRPr>
          </a:p>
          <a:p>
            <a:pPr eaLnBrk="1" hangingPunct="1"/>
            <a:r>
              <a:rPr lang="en-GB" altLang="en-US">
                <a:solidFill>
                  <a:srgbClr val="013276"/>
                </a:solidFill>
                <a:latin typeface="Ubuntu" panose="020B0504030602030204" pitchFamily="34" charset="0"/>
                <a:ea typeface="Ubuntu Light" panose="020B0304030602030204" pitchFamily="34" charset="0"/>
                <a:cs typeface="Ubuntu Light" panose="020B0304030602030204" pitchFamily="34" charset="0"/>
              </a:rPr>
              <a:t>The primary piece of national legislation that talks about safer recruitment is “Keeping Children Safe in Education, 2018”. While initially aimed at education provisions working with children, the legislation in its latest review and update now references any organisation that works with and has care of children. </a:t>
            </a:r>
          </a:p>
          <a:p>
            <a:pPr eaLnBrk="1" hangingPunct="1"/>
            <a:endParaRPr lang="en-GB" altLang="en-US">
              <a:solidFill>
                <a:srgbClr val="013276"/>
              </a:solidFill>
              <a:latin typeface="Ubuntu" panose="020B0504030602030204" pitchFamily="34" charset="0"/>
              <a:ea typeface="Ubuntu Light" panose="020B0304030602030204" pitchFamily="34" charset="0"/>
              <a:cs typeface="Ubuntu Light" panose="020B0304030602030204" pitchFamily="34" charset="0"/>
            </a:endParaRPr>
          </a:p>
          <a:p>
            <a:pPr eaLnBrk="1" hangingPunct="1"/>
            <a:r>
              <a:rPr lang="en-GB" altLang="en-US">
                <a:solidFill>
                  <a:srgbClr val="013276"/>
                </a:solidFill>
                <a:latin typeface="Ubuntu" panose="020B0504030602030204" pitchFamily="34" charset="0"/>
                <a:ea typeface="Ubuntu Light" panose="020B0304030602030204" pitchFamily="34" charset="0"/>
                <a:cs typeface="Ubuntu Light" panose="020B0304030602030204" pitchFamily="34" charset="0"/>
              </a:rPr>
              <a:t>In addition, and with backing from the Ann Craft Trust, National and Local Adult Services and the DBS Service this now extends to those working with Adults with additional vulnerabilities.</a:t>
            </a:r>
          </a:p>
          <a:p>
            <a:pPr eaLnBrk="1" hangingPunct="1"/>
            <a:endParaRPr lang="en-GB" altLang="en-US" i="1">
              <a:solidFill>
                <a:srgbClr val="013276"/>
              </a:solidFill>
              <a:latin typeface="Ubuntu" panose="020B0504030602030204" pitchFamily="34" charset="0"/>
              <a:ea typeface="Ubuntu Light" panose="020B0304030602030204" pitchFamily="34" charset="0"/>
              <a:cs typeface="Ubuntu Light" panose="020B0304030602030204" pitchFamily="34" charset="0"/>
            </a:endParaRPr>
          </a:p>
          <a:p>
            <a:pPr algn="ctr" eaLnBrk="1" hangingPunct="1"/>
            <a:r>
              <a:rPr lang="en-GB" altLang="en-US" sz="2400" i="1">
                <a:solidFill>
                  <a:srgbClr val="013276"/>
                </a:solidFill>
                <a:latin typeface="Ubuntu" panose="020B0504030602030204" pitchFamily="34" charset="0"/>
                <a:ea typeface="Ubuntu Light" panose="020B0304030602030204" pitchFamily="34" charset="0"/>
                <a:cs typeface="Ubuntu Light" panose="020B0304030602030204" pitchFamily="34" charset="0"/>
              </a:rPr>
              <a:t>At SOGB we work with children and adults who are considered to have additional vulnerabilities due to their disability and therefor it is vital that we are following robust safer recruitment practices.</a:t>
            </a:r>
          </a:p>
        </p:txBody>
      </p:sp>
    </p:spTree>
    <p:extLst>
      <p:ext uri="{BB962C8B-B14F-4D97-AF65-F5344CB8AC3E}">
        <p14:creationId xmlns:p14="http://schemas.microsoft.com/office/powerpoint/2010/main" val="79050172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15FA6D0-B025-57B1-A92E-D9E10C332C4A}"/>
            </a:ext>
          </a:extLst>
        </p:cNvPr>
        <p:cNvGrpSpPr/>
        <p:nvPr/>
      </p:nvGrpSpPr>
      <p:grpSpPr>
        <a:xfrm>
          <a:off x="0" y="0"/>
          <a:ext cx="0" cy="0"/>
          <a:chOff x="0" y="0"/>
          <a:chExt cx="0" cy="0"/>
        </a:xfrm>
      </p:grpSpPr>
      <p:sp>
        <p:nvSpPr>
          <p:cNvPr id="3" name="Title 9">
            <a:extLst>
              <a:ext uri="{FF2B5EF4-FFF2-40B4-BE49-F238E27FC236}">
                <a16:creationId xmlns:a16="http://schemas.microsoft.com/office/drawing/2014/main" id="{3C3ECBDE-B7F2-9885-B552-BE94B1A01289}"/>
              </a:ext>
            </a:extLst>
          </p:cNvPr>
          <p:cNvSpPr txBox="1">
            <a:spLocks/>
          </p:cNvSpPr>
          <p:nvPr/>
        </p:nvSpPr>
        <p:spPr bwMode="auto">
          <a:xfrm>
            <a:off x="110042" y="0"/>
            <a:ext cx="3606538" cy="515595"/>
          </a:xfrm>
          <a:prstGeom prst="rect">
            <a:avLst/>
          </a:prstGeom>
          <a:solidFill>
            <a:schemeClr val="bg1"/>
          </a:solidFill>
          <a:ln>
            <a:noFill/>
          </a:ln>
        </p:spPr>
        <p:txBody>
          <a:bodyPr lIns="0" tIns="0" rIns="0" bIns="0"/>
          <a:lstStyle>
            <a:lvl1pPr defTabSz="912813">
              <a:defRPr>
                <a:solidFill>
                  <a:schemeClr val="tx1"/>
                </a:solidFill>
                <a:latin typeface="Arial" panose="020B0604020202020204" pitchFamily="34" charset="0"/>
              </a:defRPr>
            </a:lvl1pPr>
            <a:lvl2pPr marL="742950" indent="-285750" defTabSz="912813">
              <a:defRPr>
                <a:solidFill>
                  <a:schemeClr val="tx1"/>
                </a:solidFill>
                <a:latin typeface="Arial" panose="020B0604020202020204" pitchFamily="34" charset="0"/>
              </a:defRPr>
            </a:lvl2pPr>
            <a:lvl3pPr marL="1143000" indent="-228600" defTabSz="912813">
              <a:defRPr>
                <a:solidFill>
                  <a:schemeClr val="tx1"/>
                </a:solidFill>
                <a:latin typeface="Arial" panose="020B0604020202020204" pitchFamily="34" charset="0"/>
              </a:defRPr>
            </a:lvl3pPr>
            <a:lvl4pPr marL="1600200" indent="-228600" defTabSz="912813">
              <a:defRPr>
                <a:solidFill>
                  <a:schemeClr val="tx1"/>
                </a:solidFill>
                <a:latin typeface="Arial" panose="020B0604020202020204" pitchFamily="34" charset="0"/>
              </a:defRPr>
            </a:lvl4pPr>
            <a:lvl5pPr marL="2057400" indent="-228600" defTabSz="912813">
              <a:defRPr>
                <a:solidFill>
                  <a:schemeClr val="tx1"/>
                </a:solidFill>
                <a:latin typeface="Arial" panose="020B0604020202020204" pitchFamily="34" charset="0"/>
              </a:defRPr>
            </a:lvl5pPr>
            <a:lvl6pPr marL="2514600" indent="-228600" defTabSz="912813" eaLnBrk="0" fontAlgn="base" hangingPunct="0">
              <a:spcBef>
                <a:spcPct val="0"/>
              </a:spcBef>
              <a:spcAft>
                <a:spcPct val="0"/>
              </a:spcAft>
              <a:defRPr>
                <a:solidFill>
                  <a:schemeClr val="tx1"/>
                </a:solidFill>
                <a:latin typeface="Arial" panose="020B0604020202020204" pitchFamily="34" charset="0"/>
              </a:defRPr>
            </a:lvl6pPr>
            <a:lvl7pPr marL="2971800" indent="-228600" defTabSz="912813" eaLnBrk="0" fontAlgn="base" hangingPunct="0">
              <a:spcBef>
                <a:spcPct val="0"/>
              </a:spcBef>
              <a:spcAft>
                <a:spcPct val="0"/>
              </a:spcAft>
              <a:defRPr>
                <a:solidFill>
                  <a:schemeClr val="tx1"/>
                </a:solidFill>
                <a:latin typeface="Arial" panose="020B0604020202020204" pitchFamily="34" charset="0"/>
              </a:defRPr>
            </a:lvl7pPr>
            <a:lvl8pPr marL="3429000" indent="-228600" defTabSz="912813" eaLnBrk="0" fontAlgn="base" hangingPunct="0">
              <a:spcBef>
                <a:spcPct val="0"/>
              </a:spcBef>
              <a:spcAft>
                <a:spcPct val="0"/>
              </a:spcAft>
              <a:defRPr>
                <a:solidFill>
                  <a:schemeClr val="tx1"/>
                </a:solidFill>
                <a:latin typeface="Arial" panose="020B0604020202020204" pitchFamily="34" charset="0"/>
              </a:defRPr>
            </a:lvl8pPr>
            <a:lvl9pPr marL="3886200" indent="-228600" defTabSz="912813"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3000">
                <a:solidFill>
                  <a:srgbClr val="013276"/>
                </a:solidFill>
                <a:latin typeface="Ubuntu Medium" panose="020B0504030602030204" pitchFamily="34" charset="0"/>
                <a:ea typeface="Ubuntu Medium" panose="020B0504030602030204" pitchFamily="34" charset="0"/>
                <a:cs typeface="Ubuntu Medium" panose="020B0504030602030204" pitchFamily="34" charset="0"/>
              </a:rPr>
              <a:t>Statistics</a:t>
            </a:r>
          </a:p>
        </p:txBody>
      </p:sp>
      <p:sp>
        <p:nvSpPr>
          <p:cNvPr id="4" name="Title 9">
            <a:extLst>
              <a:ext uri="{FF2B5EF4-FFF2-40B4-BE49-F238E27FC236}">
                <a16:creationId xmlns:a16="http://schemas.microsoft.com/office/drawing/2014/main" id="{B47E8C40-CB46-CAD0-370B-D64FCB93A7E1}"/>
              </a:ext>
            </a:extLst>
          </p:cNvPr>
          <p:cNvSpPr txBox="1">
            <a:spLocks/>
          </p:cNvSpPr>
          <p:nvPr/>
        </p:nvSpPr>
        <p:spPr bwMode="auto">
          <a:xfrm>
            <a:off x="206193" y="515594"/>
            <a:ext cx="6263434" cy="6248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t"/>
          <a:lstStyle>
            <a:lvl1pPr defTabSz="912813">
              <a:defRPr>
                <a:solidFill>
                  <a:schemeClr val="tx1"/>
                </a:solidFill>
                <a:latin typeface="Arial" panose="020B0604020202020204" pitchFamily="34" charset="0"/>
              </a:defRPr>
            </a:lvl1pPr>
            <a:lvl2pPr marL="742950" indent="-285750" defTabSz="912813">
              <a:defRPr>
                <a:solidFill>
                  <a:schemeClr val="tx1"/>
                </a:solidFill>
                <a:latin typeface="Arial" panose="020B0604020202020204" pitchFamily="34" charset="0"/>
              </a:defRPr>
            </a:lvl2pPr>
            <a:lvl3pPr marL="1143000" indent="-228600" defTabSz="912813">
              <a:defRPr>
                <a:solidFill>
                  <a:schemeClr val="tx1"/>
                </a:solidFill>
                <a:latin typeface="Arial" panose="020B0604020202020204" pitchFamily="34" charset="0"/>
              </a:defRPr>
            </a:lvl3pPr>
            <a:lvl4pPr marL="1600200" indent="-228600" defTabSz="912813">
              <a:defRPr>
                <a:solidFill>
                  <a:schemeClr val="tx1"/>
                </a:solidFill>
                <a:latin typeface="Arial" panose="020B0604020202020204" pitchFamily="34" charset="0"/>
              </a:defRPr>
            </a:lvl4pPr>
            <a:lvl5pPr marL="2057400" indent="-228600" defTabSz="912813">
              <a:defRPr>
                <a:solidFill>
                  <a:schemeClr val="tx1"/>
                </a:solidFill>
                <a:latin typeface="Arial" panose="020B0604020202020204" pitchFamily="34" charset="0"/>
              </a:defRPr>
            </a:lvl5pPr>
            <a:lvl6pPr marL="2514600" indent="-228600" defTabSz="912813" eaLnBrk="0" fontAlgn="base" hangingPunct="0">
              <a:spcBef>
                <a:spcPct val="0"/>
              </a:spcBef>
              <a:spcAft>
                <a:spcPct val="0"/>
              </a:spcAft>
              <a:defRPr>
                <a:solidFill>
                  <a:schemeClr val="tx1"/>
                </a:solidFill>
                <a:latin typeface="Arial" panose="020B0604020202020204" pitchFamily="34" charset="0"/>
              </a:defRPr>
            </a:lvl6pPr>
            <a:lvl7pPr marL="2971800" indent="-228600" defTabSz="912813" eaLnBrk="0" fontAlgn="base" hangingPunct="0">
              <a:spcBef>
                <a:spcPct val="0"/>
              </a:spcBef>
              <a:spcAft>
                <a:spcPct val="0"/>
              </a:spcAft>
              <a:defRPr>
                <a:solidFill>
                  <a:schemeClr val="tx1"/>
                </a:solidFill>
                <a:latin typeface="Arial" panose="020B0604020202020204" pitchFamily="34" charset="0"/>
              </a:defRPr>
            </a:lvl7pPr>
            <a:lvl8pPr marL="3429000" indent="-228600" defTabSz="912813" eaLnBrk="0" fontAlgn="base" hangingPunct="0">
              <a:spcBef>
                <a:spcPct val="0"/>
              </a:spcBef>
              <a:spcAft>
                <a:spcPct val="0"/>
              </a:spcAft>
              <a:defRPr>
                <a:solidFill>
                  <a:schemeClr val="tx1"/>
                </a:solidFill>
                <a:latin typeface="Arial" panose="020B0604020202020204" pitchFamily="34" charset="0"/>
              </a:defRPr>
            </a:lvl8pPr>
            <a:lvl9pPr marL="3886200" indent="-228600" defTabSz="912813" eaLnBrk="0" fontAlgn="base" hangingPunct="0">
              <a:spcBef>
                <a:spcPct val="0"/>
              </a:spcBef>
              <a:spcAft>
                <a:spcPct val="0"/>
              </a:spcAft>
              <a:defRPr>
                <a:solidFill>
                  <a:schemeClr val="tx1"/>
                </a:solidFill>
                <a:latin typeface="Arial" panose="020B0604020202020204" pitchFamily="34" charset="0"/>
              </a:defRPr>
            </a:lvl9pPr>
          </a:lstStyle>
          <a:p>
            <a:r>
              <a:rPr lang="en-US" altLang="en-US">
                <a:solidFill>
                  <a:srgbClr val="013276"/>
                </a:solidFill>
                <a:latin typeface="Ubuntu" panose="020B0504030602030204" pitchFamily="34" charset="0"/>
                <a:ea typeface="Ubuntu Light" panose="020B0304030602030204" pitchFamily="34" charset="0"/>
                <a:cs typeface="Ubuntu Light" panose="020B0304030602030204" pitchFamily="34" charset="0"/>
              </a:rPr>
              <a:t>In there UK there are: </a:t>
            </a:r>
          </a:p>
          <a:p>
            <a:endParaRPr lang="en-US" altLang="en-US">
              <a:solidFill>
                <a:srgbClr val="013276"/>
              </a:solidFill>
              <a:latin typeface="Ubuntu" panose="020B0504030602030204" pitchFamily="34" charset="0"/>
              <a:ea typeface="Ubuntu Light" panose="020B0304030602030204" pitchFamily="34" charset="0"/>
              <a:cs typeface="Ubuntu Light" panose="020B0304030602030204" pitchFamily="34" charset="0"/>
            </a:endParaRPr>
          </a:p>
          <a:p>
            <a:r>
              <a:rPr lang="en-US" altLang="en-US" b="1">
                <a:solidFill>
                  <a:srgbClr val="013276"/>
                </a:solidFill>
                <a:latin typeface="Ubuntu" panose="020B0504030602030204" pitchFamily="34" charset="0"/>
                <a:ea typeface="Ubuntu Light" panose="020B0304030602030204" pitchFamily="34" charset="0"/>
                <a:cs typeface="Ubuntu Light" panose="020B0304030602030204" pitchFamily="34" charset="0"/>
              </a:rPr>
              <a:t>64,684</a:t>
            </a:r>
            <a:r>
              <a:rPr lang="en-US" altLang="en-US">
                <a:solidFill>
                  <a:srgbClr val="013276"/>
                </a:solidFill>
                <a:latin typeface="Ubuntu" panose="020B0504030602030204" pitchFamily="34" charset="0"/>
                <a:ea typeface="Ubuntu Light" panose="020B0304030602030204" pitchFamily="34" charset="0"/>
                <a:cs typeface="Ubuntu Light" panose="020B0304030602030204" pitchFamily="34" charset="0"/>
              </a:rPr>
              <a:t> people on the Adults Barred List</a:t>
            </a:r>
          </a:p>
          <a:p>
            <a:endParaRPr lang="en-US" altLang="en-US">
              <a:solidFill>
                <a:srgbClr val="013276"/>
              </a:solidFill>
              <a:latin typeface="Ubuntu" panose="020B0504030602030204" pitchFamily="34" charset="0"/>
              <a:ea typeface="Ubuntu Light" panose="020B0304030602030204" pitchFamily="34" charset="0"/>
              <a:cs typeface="Ubuntu Light" panose="020B0304030602030204" pitchFamily="34" charset="0"/>
            </a:endParaRPr>
          </a:p>
          <a:p>
            <a:r>
              <a:rPr lang="en-US" altLang="en-US" b="1">
                <a:solidFill>
                  <a:srgbClr val="013276"/>
                </a:solidFill>
                <a:latin typeface="Ubuntu" panose="020B0504030602030204" pitchFamily="34" charset="0"/>
                <a:ea typeface="Ubuntu Light" panose="020B0304030602030204" pitchFamily="34" charset="0"/>
                <a:cs typeface="Ubuntu Light" panose="020B0304030602030204" pitchFamily="34" charset="0"/>
              </a:rPr>
              <a:t>82,799</a:t>
            </a:r>
            <a:r>
              <a:rPr lang="en-US" altLang="en-US">
                <a:solidFill>
                  <a:srgbClr val="013276"/>
                </a:solidFill>
                <a:latin typeface="Ubuntu" panose="020B0504030602030204" pitchFamily="34" charset="0"/>
                <a:ea typeface="Ubuntu Light" panose="020B0304030602030204" pitchFamily="34" charset="0"/>
                <a:cs typeface="Ubuntu Light" panose="020B0304030602030204" pitchFamily="34" charset="0"/>
              </a:rPr>
              <a:t> people on the Children's Barred List</a:t>
            </a:r>
          </a:p>
          <a:p>
            <a:endParaRPr lang="en-US" altLang="en-US">
              <a:solidFill>
                <a:srgbClr val="013276"/>
              </a:solidFill>
              <a:latin typeface="Ubuntu" panose="020B0504030602030204" pitchFamily="34" charset="0"/>
              <a:ea typeface="Ubuntu Light" panose="020B0304030602030204" pitchFamily="34" charset="0"/>
              <a:cs typeface="Ubuntu Light" panose="020B0304030602030204" pitchFamily="34" charset="0"/>
            </a:endParaRPr>
          </a:p>
          <a:p>
            <a:r>
              <a:rPr lang="en-US" altLang="en-US" b="1">
                <a:solidFill>
                  <a:srgbClr val="013276"/>
                </a:solidFill>
                <a:latin typeface="Ubuntu" panose="020B0504030602030204" pitchFamily="34" charset="0"/>
                <a:ea typeface="Ubuntu Light" panose="020B0304030602030204" pitchFamily="34" charset="0"/>
                <a:cs typeface="Ubuntu Light" panose="020B0304030602030204" pitchFamily="34" charset="0"/>
              </a:rPr>
              <a:t>93,653</a:t>
            </a:r>
            <a:r>
              <a:rPr lang="en-US" altLang="en-US">
                <a:solidFill>
                  <a:srgbClr val="013276"/>
                </a:solidFill>
                <a:latin typeface="Ubuntu" panose="020B0504030602030204" pitchFamily="34" charset="0"/>
                <a:ea typeface="Ubuntu Light" panose="020B0304030602030204" pitchFamily="34" charset="0"/>
                <a:cs typeface="Ubuntu Light" panose="020B0304030602030204" pitchFamily="34" charset="0"/>
              </a:rPr>
              <a:t> people on both Barred Lists</a:t>
            </a:r>
          </a:p>
          <a:p>
            <a:endParaRPr lang="en-US" altLang="en-US">
              <a:solidFill>
                <a:srgbClr val="013276"/>
              </a:solidFill>
              <a:latin typeface="Ubuntu" panose="020B0504030602030204" pitchFamily="34" charset="0"/>
              <a:ea typeface="Ubuntu Light" panose="020B0304030602030204" pitchFamily="34" charset="0"/>
              <a:cs typeface="Ubuntu Light" panose="020B0304030602030204" pitchFamily="34" charset="0"/>
            </a:endParaRPr>
          </a:p>
          <a:p>
            <a:r>
              <a:rPr lang="en-US" altLang="en-US">
                <a:solidFill>
                  <a:srgbClr val="013276"/>
                </a:solidFill>
                <a:latin typeface="Ubuntu" panose="020B0504030602030204" pitchFamily="34" charset="0"/>
                <a:ea typeface="Ubuntu Light" panose="020B0304030602030204" pitchFamily="34" charset="0"/>
                <a:cs typeface="Ubuntu Light" panose="020B0304030602030204" pitchFamily="34" charset="0"/>
              </a:rPr>
              <a:t>In 2023 there were </a:t>
            </a:r>
            <a:r>
              <a:rPr lang="en-US" altLang="en-US" b="1">
                <a:solidFill>
                  <a:srgbClr val="013276"/>
                </a:solidFill>
                <a:latin typeface="Ubuntu" panose="020B0504030602030204" pitchFamily="34" charset="0"/>
                <a:ea typeface="Ubuntu Light" panose="020B0304030602030204" pitchFamily="34" charset="0"/>
                <a:cs typeface="Ubuntu Light" panose="020B0304030602030204" pitchFamily="34" charset="0"/>
              </a:rPr>
              <a:t>26,299</a:t>
            </a:r>
            <a:r>
              <a:rPr lang="en-US" altLang="en-US">
                <a:solidFill>
                  <a:srgbClr val="013276"/>
                </a:solidFill>
                <a:latin typeface="Ubuntu" panose="020B0504030602030204" pitchFamily="34" charset="0"/>
                <a:ea typeface="Ubuntu Light" panose="020B0304030602030204" pitchFamily="34" charset="0"/>
                <a:cs typeface="Ubuntu Light" panose="020B0304030602030204" pitchFamily="34" charset="0"/>
              </a:rPr>
              <a:t> child abuse </a:t>
            </a:r>
            <a:r>
              <a:rPr lang="en-US" altLang="en-US" b="1">
                <a:solidFill>
                  <a:srgbClr val="013276"/>
                </a:solidFill>
                <a:latin typeface="Ubuntu" panose="020B0504030602030204" pitchFamily="34" charset="0"/>
                <a:ea typeface="Ubuntu Light" panose="020B0304030602030204" pitchFamily="34" charset="0"/>
                <a:cs typeface="Ubuntu Light" panose="020B0304030602030204" pitchFamily="34" charset="0"/>
              </a:rPr>
              <a:t>convictions</a:t>
            </a:r>
            <a:r>
              <a:rPr lang="en-US" altLang="en-US">
                <a:solidFill>
                  <a:srgbClr val="013276"/>
                </a:solidFill>
                <a:latin typeface="Ubuntu" panose="020B0504030602030204" pitchFamily="34" charset="0"/>
                <a:ea typeface="Ubuntu Light" panose="020B0304030602030204" pitchFamily="34" charset="0"/>
                <a:cs typeface="Ubuntu Light" panose="020B0304030602030204" pitchFamily="34" charset="0"/>
              </a:rPr>
              <a:t> recorded by the police in England and Wales</a:t>
            </a:r>
          </a:p>
          <a:p>
            <a:endParaRPr lang="en-US" altLang="en-US">
              <a:solidFill>
                <a:srgbClr val="013276"/>
              </a:solidFill>
              <a:latin typeface="Ubuntu" panose="020B0504030602030204" pitchFamily="34" charset="0"/>
              <a:ea typeface="Ubuntu Light" panose="020B0304030602030204" pitchFamily="34" charset="0"/>
              <a:cs typeface="Ubuntu Light" panose="020B0304030602030204" pitchFamily="34" charset="0"/>
            </a:endParaRPr>
          </a:p>
          <a:p>
            <a:r>
              <a:rPr lang="en-US" altLang="en-US">
                <a:solidFill>
                  <a:srgbClr val="013276"/>
                </a:solidFill>
                <a:latin typeface="Ubuntu" panose="020B0504030602030204" pitchFamily="34" charset="0"/>
                <a:ea typeface="Ubuntu Light" panose="020B0304030602030204" pitchFamily="34" charset="0"/>
                <a:cs typeface="Ubuntu Light" panose="020B0304030602030204" pitchFamily="34" charset="0"/>
              </a:rPr>
              <a:t>There were </a:t>
            </a:r>
            <a:r>
              <a:rPr lang="en-US" altLang="en-US" b="1">
                <a:solidFill>
                  <a:srgbClr val="013276"/>
                </a:solidFill>
                <a:latin typeface="Ubuntu" panose="020B0504030602030204" pitchFamily="34" charset="0"/>
                <a:ea typeface="Ubuntu Light" panose="020B0304030602030204" pitchFamily="34" charset="0"/>
                <a:cs typeface="Ubuntu Light" panose="020B0304030602030204" pitchFamily="34" charset="0"/>
              </a:rPr>
              <a:t>173,280 </a:t>
            </a:r>
            <a:r>
              <a:rPr lang="en-US" altLang="en-US">
                <a:solidFill>
                  <a:srgbClr val="013276"/>
                </a:solidFill>
                <a:latin typeface="Ubuntu" panose="020B0504030602030204" pitchFamily="34" charset="0"/>
                <a:ea typeface="Ubuntu Light" panose="020B0304030602030204" pitchFamily="34" charset="0"/>
                <a:cs typeface="Ubuntu Light" panose="020B0304030602030204" pitchFamily="34" charset="0"/>
              </a:rPr>
              <a:t>section 42 enquiries into adult abuse</a:t>
            </a:r>
          </a:p>
          <a:p>
            <a:endParaRPr lang="en-US" altLang="en-US">
              <a:solidFill>
                <a:srgbClr val="013276"/>
              </a:solidFill>
              <a:latin typeface="Ubuntu" panose="020B0504030602030204" pitchFamily="34" charset="0"/>
              <a:ea typeface="Ubuntu Light" panose="020B0304030602030204" pitchFamily="34" charset="0"/>
              <a:cs typeface="Ubuntu Light" panose="020B0304030602030204" pitchFamily="34" charset="0"/>
            </a:endParaRPr>
          </a:p>
          <a:p>
            <a:r>
              <a:rPr lang="en-US" altLang="en-US" b="1">
                <a:solidFill>
                  <a:srgbClr val="013276"/>
                </a:solidFill>
                <a:latin typeface="Ubuntu" panose="020B0504030602030204" pitchFamily="34" charset="0"/>
                <a:ea typeface="Ubuntu Light" panose="020B0304030602030204" pitchFamily="34" charset="0"/>
                <a:cs typeface="Ubuntu Light" panose="020B0304030602030204" pitchFamily="34" charset="0"/>
              </a:rPr>
              <a:t>Over the last 4 years </a:t>
            </a:r>
            <a:r>
              <a:rPr lang="en-US" altLang="en-US">
                <a:solidFill>
                  <a:srgbClr val="013276"/>
                </a:solidFill>
                <a:latin typeface="Ubuntu" panose="020B0504030602030204" pitchFamily="34" charset="0"/>
                <a:ea typeface="Ubuntu Light" panose="020B0304030602030204" pitchFamily="34" charset="0"/>
                <a:cs typeface="Ubuntu Light" panose="020B0304030602030204" pitchFamily="34" charset="0"/>
              </a:rPr>
              <a:t>there has been a total of </a:t>
            </a:r>
            <a:r>
              <a:rPr lang="en-US" altLang="en-US" b="1">
                <a:solidFill>
                  <a:srgbClr val="013276"/>
                </a:solidFill>
                <a:latin typeface="Ubuntu" panose="020B0504030602030204" pitchFamily="34" charset="0"/>
                <a:ea typeface="Ubuntu Light" panose="020B0304030602030204" pitchFamily="34" charset="0"/>
                <a:cs typeface="Ubuntu Light" panose="020B0304030602030204" pitchFamily="34" charset="0"/>
              </a:rPr>
              <a:t>3,129</a:t>
            </a:r>
            <a:r>
              <a:rPr lang="en-US" altLang="en-US">
                <a:solidFill>
                  <a:srgbClr val="013276"/>
                </a:solidFill>
                <a:latin typeface="Ubuntu" panose="020B0504030602030204" pitchFamily="34" charset="0"/>
                <a:ea typeface="Ubuntu Light" panose="020B0304030602030204" pitchFamily="34" charset="0"/>
                <a:cs typeface="Ubuntu Light" panose="020B0304030602030204" pitchFamily="34" charset="0"/>
              </a:rPr>
              <a:t> cases managed by 39 NGBs across the sports sector that required </a:t>
            </a:r>
            <a:r>
              <a:rPr lang="en-US" altLang="en-US" dirty="0">
                <a:solidFill>
                  <a:srgbClr val="013276"/>
                </a:solidFill>
                <a:latin typeface="Ubuntu" panose="020B0504030602030204" pitchFamily="34" charset="0"/>
                <a:ea typeface="Ubuntu Light" panose="020B0304030602030204" pitchFamily="34" charset="0"/>
                <a:cs typeface="Ubuntu Light" panose="020B0304030602030204" pitchFamily="34" charset="0"/>
              </a:rPr>
              <a:t>some form of external referral such as, </a:t>
            </a:r>
            <a:r>
              <a:rPr lang="en-US" altLang="en-US">
                <a:solidFill>
                  <a:srgbClr val="013276"/>
                </a:solidFill>
                <a:latin typeface="Ubuntu" panose="020B0504030602030204" pitchFamily="34" charset="0"/>
                <a:ea typeface="Ubuntu Light" panose="020B0304030602030204" pitchFamily="34" charset="0"/>
                <a:cs typeface="Ubuntu Light" panose="020B0304030602030204" pitchFamily="34" charset="0"/>
              </a:rPr>
              <a:t>with a Local Authority Designated Officer (LADO), </a:t>
            </a:r>
            <a:r>
              <a:rPr lang="en-US" altLang="en-US" dirty="0">
                <a:solidFill>
                  <a:srgbClr val="013276"/>
                </a:solidFill>
                <a:latin typeface="Ubuntu" panose="020B0504030602030204" pitchFamily="34" charset="0"/>
                <a:ea typeface="Ubuntu Light" panose="020B0304030602030204" pitchFamily="34" charset="0"/>
                <a:cs typeface="Ubuntu Light" panose="020B0304030602030204" pitchFamily="34" charset="0"/>
              </a:rPr>
              <a:t>adults and/or </a:t>
            </a:r>
            <a:r>
              <a:rPr lang="en-US" altLang="en-US">
                <a:solidFill>
                  <a:srgbClr val="013276"/>
                </a:solidFill>
                <a:latin typeface="Ubuntu" panose="020B0504030602030204" pitchFamily="34" charset="0"/>
                <a:ea typeface="Ubuntu Light" panose="020B0304030602030204" pitchFamily="34" charset="0"/>
                <a:cs typeface="Ubuntu Light" panose="020B0304030602030204" pitchFamily="34" charset="0"/>
              </a:rPr>
              <a:t>children’s services or the police</a:t>
            </a:r>
          </a:p>
          <a:p>
            <a:endParaRPr lang="en-US" altLang="en-US">
              <a:solidFill>
                <a:srgbClr val="013276"/>
              </a:solidFill>
              <a:latin typeface="Ubuntu" panose="020B0504030602030204" pitchFamily="34" charset="0"/>
              <a:ea typeface="Ubuntu Light" panose="020B0304030602030204" pitchFamily="34" charset="0"/>
              <a:cs typeface="Ubuntu Light" panose="020B0304030602030204" pitchFamily="34" charset="0"/>
            </a:endParaRPr>
          </a:p>
          <a:p>
            <a:r>
              <a:rPr lang="en-US" altLang="en-US">
                <a:solidFill>
                  <a:srgbClr val="013276"/>
                </a:solidFill>
                <a:latin typeface="Ubuntu" panose="020B0504030602030204" pitchFamily="34" charset="0"/>
                <a:ea typeface="Ubuntu Light" panose="020B0304030602030204" pitchFamily="34" charset="0"/>
                <a:cs typeface="Ubuntu Light" panose="020B0304030602030204" pitchFamily="34" charset="0"/>
              </a:rPr>
              <a:t>14% of people with a disability will face abuse vs 6% of people without a disability</a:t>
            </a:r>
          </a:p>
          <a:p>
            <a:endParaRPr lang="en-US" altLang="en-US" sz="1600">
              <a:solidFill>
                <a:srgbClr val="013276"/>
              </a:solidFill>
              <a:latin typeface="Ubuntu Light" panose="020B0304030602030204" pitchFamily="34" charset="0"/>
              <a:ea typeface="Ubuntu Light" panose="020B0304030602030204" pitchFamily="34" charset="0"/>
              <a:cs typeface="Ubuntu Light" panose="020B0304030602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200" b="1" u="none" strike="noStrike" kern="1200" cap="none" spc="0" normalizeH="0" baseline="0" noProof="0">
              <a:ln>
                <a:noFill/>
              </a:ln>
              <a:solidFill>
                <a:srgbClr val="FF0000"/>
              </a:solidFill>
              <a:effectLst/>
              <a:uLnTx/>
              <a:uFillTx/>
              <a:latin typeface="Aptos" panose="02110004020202020204"/>
              <a:ea typeface="+mn-ea"/>
              <a:cs typeface="+mn-cs"/>
            </a:endParaRPr>
          </a:p>
          <a:p>
            <a:endParaRPr lang="en-US" altLang="en-US" sz="1600">
              <a:solidFill>
                <a:srgbClr val="013276"/>
              </a:solidFill>
              <a:latin typeface="Ubuntu Light" panose="020B0304030602030204" pitchFamily="34" charset="0"/>
              <a:ea typeface="Ubuntu Light" panose="020B0304030602030204" pitchFamily="34" charset="0"/>
              <a:cs typeface="Ubuntu Light" panose="020B0304030602030204" pitchFamily="34" charset="0"/>
            </a:endParaRPr>
          </a:p>
          <a:p>
            <a:endParaRPr lang="en-US" altLang="en-US" sz="1600">
              <a:solidFill>
                <a:srgbClr val="013276"/>
              </a:solidFill>
              <a:latin typeface="Ubuntu Light" panose="020B0304030602030204" pitchFamily="34" charset="0"/>
              <a:ea typeface="Ubuntu Light" panose="020B0304030602030204" pitchFamily="34" charset="0"/>
              <a:cs typeface="Ubuntu Light" panose="020B0304030602030204" pitchFamily="34" charset="0"/>
            </a:endParaRPr>
          </a:p>
          <a:p>
            <a:endParaRPr lang="en-US" altLang="en-US" sz="1600">
              <a:solidFill>
                <a:srgbClr val="013276"/>
              </a:solidFill>
              <a:latin typeface="Ubuntu Light" panose="020B0304030602030204" pitchFamily="34" charset="0"/>
              <a:ea typeface="Ubuntu Light" panose="020B0304030602030204" pitchFamily="34" charset="0"/>
              <a:cs typeface="Ubuntu Light" panose="020B0304030602030204" pitchFamily="34" charset="0"/>
            </a:endParaRPr>
          </a:p>
          <a:p>
            <a:endParaRPr lang="en-US" altLang="en-US" sz="1600">
              <a:solidFill>
                <a:srgbClr val="013276"/>
              </a:solidFill>
              <a:latin typeface="Ubuntu Light" panose="020B0304030602030204" pitchFamily="34" charset="0"/>
              <a:ea typeface="Ubuntu Light" panose="020B0304030602030204" pitchFamily="34" charset="0"/>
              <a:cs typeface="Ubuntu Light" panose="020B0304030602030204" pitchFamily="34" charset="0"/>
            </a:endParaRPr>
          </a:p>
          <a:p>
            <a:endParaRPr lang="en-US" altLang="en-US" sz="1600">
              <a:solidFill>
                <a:srgbClr val="013276"/>
              </a:solidFill>
              <a:latin typeface="Ubuntu Light" panose="020B0304030602030204" pitchFamily="34" charset="0"/>
              <a:ea typeface="Ubuntu Light" panose="020B0304030602030204" pitchFamily="34" charset="0"/>
              <a:cs typeface="Ubuntu Light" panose="020B0304030602030204" pitchFamily="34" charset="0"/>
            </a:endParaRPr>
          </a:p>
        </p:txBody>
      </p:sp>
      <p:sp>
        <p:nvSpPr>
          <p:cNvPr id="5" name="TextBox 4">
            <a:extLst>
              <a:ext uri="{FF2B5EF4-FFF2-40B4-BE49-F238E27FC236}">
                <a16:creationId xmlns:a16="http://schemas.microsoft.com/office/drawing/2014/main" id="{F474DE81-693E-9CBA-846A-0BED15EB5BC3}"/>
              </a:ext>
            </a:extLst>
          </p:cNvPr>
          <p:cNvSpPr txBox="1"/>
          <p:nvPr/>
        </p:nvSpPr>
        <p:spPr>
          <a:xfrm>
            <a:off x="7288618" y="463149"/>
            <a:ext cx="4697190" cy="5632311"/>
          </a:xfrm>
          <a:prstGeom prst="rect">
            <a:avLst/>
          </a:prstGeom>
          <a:noFill/>
        </p:spPr>
        <p:txBody>
          <a:bodyPr wrap="square">
            <a:spAutoFit/>
          </a:bodyPr>
          <a:lstStyle/>
          <a:p>
            <a:r>
              <a:rPr lang="en-US" sz="2400">
                <a:latin typeface="Ubuntu" panose="020B0504030602030204" pitchFamily="34" charset="0"/>
              </a:rPr>
              <a:t>SOGB athletes are significantly more at risk of experiencing abuse as opposed to athletes without a disability. This is why it is vital that we do everything we can to ensure safe working environments for our athletes, we must go above and beyond what other NGB’s are doing.</a:t>
            </a:r>
          </a:p>
          <a:p>
            <a:endParaRPr lang="en-US" sz="2400">
              <a:latin typeface="Ubuntu" panose="020B0504030602030204" pitchFamily="34" charset="0"/>
            </a:endParaRPr>
          </a:p>
          <a:p>
            <a:r>
              <a:rPr lang="en-US" sz="2400">
                <a:latin typeface="Ubuntu" panose="020B0504030602030204" pitchFamily="34" charset="0"/>
              </a:rPr>
              <a:t>We have a duty to protect our athletes from harm and abuse and will implement the most robust measures we can, to ensure protection for all.</a:t>
            </a:r>
            <a:endParaRPr lang="en-GB" sz="2400">
              <a:latin typeface="Ubuntu" panose="020B0504030602030204" pitchFamily="34" charset="0"/>
            </a:endParaRPr>
          </a:p>
        </p:txBody>
      </p:sp>
    </p:spTree>
    <p:extLst>
      <p:ext uri="{BB962C8B-B14F-4D97-AF65-F5344CB8AC3E}">
        <p14:creationId xmlns:p14="http://schemas.microsoft.com/office/powerpoint/2010/main" val="415643235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8CD59B9-9C02-E863-EBD5-054C04E7DE49}"/>
            </a:ext>
          </a:extLst>
        </p:cNvPr>
        <p:cNvGrpSpPr/>
        <p:nvPr/>
      </p:nvGrpSpPr>
      <p:grpSpPr>
        <a:xfrm>
          <a:off x="0" y="0"/>
          <a:ext cx="0" cy="0"/>
          <a:chOff x="0" y="0"/>
          <a:chExt cx="0" cy="0"/>
        </a:xfrm>
      </p:grpSpPr>
      <p:sp>
        <p:nvSpPr>
          <p:cNvPr id="3" name="Title 9">
            <a:extLst>
              <a:ext uri="{FF2B5EF4-FFF2-40B4-BE49-F238E27FC236}">
                <a16:creationId xmlns:a16="http://schemas.microsoft.com/office/drawing/2014/main" id="{E8704E7B-A50F-29C8-6E7F-AE3A6B48E4EA}"/>
              </a:ext>
            </a:extLst>
          </p:cNvPr>
          <p:cNvSpPr txBox="1">
            <a:spLocks/>
          </p:cNvSpPr>
          <p:nvPr/>
        </p:nvSpPr>
        <p:spPr bwMode="auto">
          <a:xfrm>
            <a:off x="3635226" y="214387"/>
            <a:ext cx="5126001" cy="4953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defTabSz="912813">
              <a:defRPr>
                <a:solidFill>
                  <a:schemeClr val="tx1"/>
                </a:solidFill>
                <a:latin typeface="Arial" panose="020B0604020202020204" pitchFamily="34" charset="0"/>
              </a:defRPr>
            </a:lvl1pPr>
            <a:lvl2pPr marL="742950" indent="-285750" defTabSz="912813">
              <a:defRPr>
                <a:solidFill>
                  <a:schemeClr val="tx1"/>
                </a:solidFill>
                <a:latin typeface="Arial" panose="020B0604020202020204" pitchFamily="34" charset="0"/>
              </a:defRPr>
            </a:lvl2pPr>
            <a:lvl3pPr marL="1143000" indent="-228600" defTabSz="912813">
              <a:defRPr>
                <a:solidFill>
                  <a:schemeClr val="tx1"/>
                </a:solidFill>
                <a:latin typeface="Arial" panose="020B0604020202020204" pitchFamily="34" charset="0"/>
              </a:defRPr>
            </a:lvl3pPr>
            <a:lvl4pPr marL="1600200" indent="-228600" defTabSz="912813">
              <a:defRPr>
                <a:solidFill>
                  <a:schemeClr val="tx1"/>
                </a:solidFill>
                <a:latin typeface="Arial" panose="020B0604020202020204" pitchFamily="34" charset="0"/>
              </a:defRPr>
            </a:lvl4pPr>
            <a:lvl5pPr marL="2057400" indent="-228600" defTabSz="912813">
              <a:defRPr>
                <a:solidFill>
                  <a:schemeClr val="tx1"/>
                </a:solidFill>
                <a:latin typeface="Arial" panose="020B0604020202020204" pitchFamily="34" charset="0"/>
              </a:defRPr>
            </a:lvl5pPr>
            <a:lvl6pPr marL="2514600" indent="-228600" defTabSz="912813" eaLnBrk="0" fontAlgn="base" hangingPunct="0">
              <a:spcBef>
                <a:spcPct val="0"/>
              </a:spcBef>
              <a:spcAft>
                <a:spcPct val="0"/>
              </a:spcAft>
              <a:defRPr>
                <a:solidFill>
                  <a:schemeClr val="tx1"/>
                </a:solidFill>
                <a:latin typeface="Arial" panose="020B0604020202020204" pitchFamily="34" charset="0"/>
              </a:defRPr>
            </a:lvl6pPr>
            <a:lvl7pPr marL="2971800" indent="-228600" defTabSz="912813" eaLnBrk="0" fontAlgn="base" hangingPunct="0">
              <a:spcBef>
                <a:spcPct val="0"/>
              </a:spcBef>
              <a:spcAft>
                <a:spcPct val="0"/>
              </a:spcAft>
              <a:defRPr>
                <a:solidFill>
                  <a:schemeClr val="tx1"/>
                </a:solidFill>
                <a:latin typeface="Arial" panose="020B0604020202020204" pitchFamily="34" charset="0"/>
              </a:defRPr>
            </a:lvl7pPr>
            <a:lvl8pPr marL="3429000" indent="-228600" defTabSz="912813" eaLnBrk="0" fontAlgn="base" hangingPunct="0">
              <a:spcBef>
                <a:spcPct val="0"/>
              </a:spcBef>
              <a:spcAft>
                <a:spcPct val="0"/>
              </a:spcAft>
              <a:defRPr>
                <a:solidFill>
                  <a:schemeClr val="tx1"/>
                </a:solidFill>
                <a:latin typeface="Arial" panose="020B0604020202020204" pitchFamily="34" charset="0"/>
              </a:defRPr>
            </a:lvl8pPr>
            <a:lvl9pPr marL="3886200" indent="-228600" defTabSz="912813"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3000">
                <a:solidFill>
                  <a:schemeClr val="bg1"/>
                </a:solidFill>
                <a:latin typeface="Ubuntu Medium" panose="020B0504030602030204" pitchFamily="34" charset="0"/>
                <a:ea typeface="Ubuntu Medium" panose="020B0504030602030204" pitchFamily="34" charset="0"/>
                <a:cs typeface="Ubuntu Medium" panose="020B0504030602030204" pitchFamily="34" charset="0"/>
              </a:rPr>
              <a:t>Why do we need to do it?</a:t>
            </a:r>
          </a:p>
        </p:txBody>
      </p:sp>
      <p:sp>
        <p:nvSpPr>
          <p:cNvPr id="4" name="Title 9">
            <a:extLst>
              <a:ext uri="{FF2B5EF4-FFF2-40B4-BE49-F238E27FC236}">
                <a16:creationId xmlns:a16="http://schemas.microsoft.com/office/drawing/2014/main" id="{D0DC5CBB-2C4B-1C86-D047-3ACEA38B4CD8}"/>
              </a:ext>
            </a:extLst>
          </p:cNvPr>
          <p:cNvSpPr txBox="1">
            <a:spLocks/>
          </p:cNvSpPr>
          <p:nvPr/>
        </p:nvSpPr>
        <p:spPr bwMode="auto">
          <a:xfrm>
            <a:off x="4092156" y="1191421"/>
            <a:ext cx="7481776" cy="49613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defTabSz="912813">
              <a:defRPr>
                <a:solidFill>
                  <a:schemeClr val="tx1"/>
                </a:solidFill>
                <a:latin typeface="Arial" panose="020B0604020202020204" pitchFamily="34" charset="0"/>
              </a:defRPr>
            </a:lvl1pPr>
            <a:lvl2pPr marL="742950" indent="-285750" defTabSz="912813">
              <a:defRPr>
                <a:solidFill>
                  <a:schemeClr val="tx1"/>
                </a:solidFill>
                <a:latin typeface="Arial" panose="020B0604020202020204" pitchFamily="34" charset="0"/>
              </a:defRPr>
            </a:lvl2pPr>
            <a:lvl3pPr marL="1143000" indent="-228600" defTabSz="912813">
              <a:defRPr>
                <a:solidFill>
                  <a:schemeClr val="tx1"/>
                </a:solidFill>
                <a:latin typeface="Arial" panose="020B0604020202020204" pitchFamily="34" charset="0"/>
              </a:defRPr>
            </a:lvl3pPr>
            <a:lvl4pPr marL="1600200" indent="-228600" defTabSz="912813">
              <a:defRPr>
                <a:solidFill>
                  <a:schemeClr val="tx1"/>
                </a:solidFill>
                <a:latin typeface="Arial" panose="020B0604020202020204" pitchFamily="34" charset="0"/>
              </a:defRPr>
            </a:lvl4pPr>
            <a:lvl5pPr marL="2057400" indent="-228600" defTabSz="912813">
              <a:defRPr>
                <a:solidFill>
                  <a:schemeClr val="tx1"/>
                </a:solidFill>
                <a:latin typeface="Arial" panose="020B0604020202020204" pitchFamily="34" charset="0"/>
              </a:defRPr>
            </a:lvl5pPr>
            <a:lvl6pPr marL="2514600" indent="-228600" defTabSz="912813" eaLnBrk="0" fontAlgn="base" hangingPunct="0">
              <a:spcBef>
                <a:spcPct val="0"/>
              </a:spcBef>
              <a:spcAft>
                <a:spcPct val="0"/>
              </a:spcAft>
              <a:defRPr>
                <a:solidFill>
                  <a:schemeClr val="tx1"/>
                </a:solidFill>
                <a:latin typeface="Arial" panose="020B0604020202020204" pitchFamily="34" charset="0"/>
              </a:defRPr>
            </a:lvl6pPr>
            <a:lvl7pPr marL="2971800" indent="-228600" defTabSz="912813" eaLnBrk="0" fontAlgn="base" hangingPunct="0">
              <a:spcBef>
                <a:spcPct val="0"/>
              </a:spcBef>
              <a:spcAft>
                <a:spcPct val="0"/>
              </a:spcAft>
              <a:defRPr>
                <a:solidFill>
                  <a:schemeClr val="tx1"/>
                </a:solidFill>
                <a:latin typeface="Arial" panose="020B0604020202020204" pitchFamily="34" charset="0"/>
              </a:defRPr>
            </a:lvl7pPr>
            <a:lvl8pPr marL="3429000" indent="-228600" defTabSz="912813" eaLnBrk="0" fontAlgn="base" hangingPunct="0">
              <a:spcBef>
                <a:spcPct val="0"/>
              </a:spcBef>
              <a:spcAft>
                <a:spcPct val="0"/>
              </a:spcAft>
              <a:defRPr>
                <a:solidFill>
                  <a:schemeClr val="tx1"/>
                </a:solidFill>
                <a:latin typeface="Arial" panose="020B0604020202020204" pitchFamily="34" charset="0"/>
              </a:defRPr>
            </a:lvl8pPr>
            <a:lvl9pPr marL="3886200" indent="-228600" defTabSz="912813"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GB" altLang="en-US">
                <a:solidFill>
                  <a:schemeClr val="bg1"/>
                </a:solidFill>
                <a:latin typeface="Ubuntu" panose="020B0504030602030204" pitchFamily="34" charset="0"/>
                <a:ea typeface="Ubuntu Medium" panose="020B0504030602030204" pitchFamily="34" charset="0"/>
                <a:cs typeface="Ubuntu Medium" panose="020B0504030602030204" pitchFamily="34" charset="0"/>
              </a:rPr>
              <a:t>Failings highlighted in a high number of serious case reviews into significant safeguarding cases which resulted in the deaths and/or serious abuse of a children and adults at risk showed that many of the perpetrators of the crimes were already known to services and that in many cases held convictions and warnings in relation to the abuse of vulnerable people.</a:t>
            </a:r>
          </a:p>
          <a:p>
            <a:pPr eaLnBrk="1" hangingPunct="1"/>
            <a:endParaRPr lang="en-GB" altLang="en-US">
              <a:solidFill>
                <a:schemeClr val="bg1"/>
              </a:solidFill>
              <a:latin typeface="Ubuntu" panose="020B0504030602030204" pitchFamily="34" charset="0"/>
              <a:ea typeface="Ubuntu Medium" panose="020B0504030602030204" pitchFamily="34" charset="0"/>
              <a:cs typeface="Ubuntu Medium" panose="020B0504030602030204" pitchFamily="34" charset="0"/>
            </a:endParaRPr>
          </a:p>
          <a:p>
            <a:pPr eaLnBrk="1" hangingPunct="1"/>
            <a:r>
              <a:rPr lang="en-GB" altLang="en-US">
                <a:solidFill>
                  <a:schemeClr val="bg1"/>
                </a:solidFill>
                <a:latin typeface="Ubuntu" panose="020B0504030602030204" pitchFamily="34" charset="0"/>
                <a:ea typeface="Ubuntu Medium" panose="020B0504030602030204" pitchFamily="34" charset="0"/>
                <a:cs typeface="Ubuntu Medium" panose="020B0504030602030204" pitchFamily="34" charset="0"/>
              </a:rPr>
              <a:t>Many of these reviews stated that if safer recruitment checks were completed to a satisfactory level, the lives of these children and adults could have been saved and cases of significant abuse could have been prevented.  </a:t>
            </a:r>
          </a:p>
          <a:p>
            <a:pPr eaLnBrk="1" hangingPunct="1"/>
            <a:endParaRPr lang="en-GB" altLang="en-US">
              <a:solidFill>
                <a:schemeClr val="bg1"/>
              </a:solidFill>
              <a:latin typeface="Ubuntu" panose="020B0504030602030204" pitchFamily="34" charset="0"/>
              <a:ea typeface="Ubuntu Medium" panose="020B0504030602030204" pitchFamily="34" charset="0"/>
              <a:cs typeface="Ubuntu Medium" panose="020B0504030602030204" pitchFamily="34" charset="0"/>
            </a:endParaRPr>
          </a:p>
          <a:p>
            <a:pPr eaLnBrk="1" hangingPunct="1"/>
            <a:r>
              <a:rPr lang="en-GB" altLang="en-US">
                <a:solidFill>
                  <a:schemeClr val="bg1"/>
                </a:solidFill>
                <a:latin typeface="Ubuntu" panose="020B0504030602030204" pitchFamily="34" charset="0"/>
                <a:ea typeface="Ubuntu Medium" panose="020B0504030602030204" pitchFamily="34" charset="0"/>
                <a:cs typeface="Ubuntu Medium" panose="020B0504030602030204" pitchFamily="34" charset="0"/>
              </a:rPr>
              <a:t>The case of </a:t>
            </a:r>
            <a:r>
              <a:rPr lang="en-US" altLang="en-US">
                <a:solidFill>
                  <a:schemeClr val="bg1"/>
                </a:solidFill>
                <a:latin typeface="Ubuntu" panose="020B0504030602030204" pitchFamily="34" charset="0"/>
                <a:ea typeface="Ubuntu Medium" panose="020B0504030602030204" pitchFamily="34" charset="0"/>
                <a:cs typeface="Ubuntu Medium" panose="020B0504030602030204" pitchFamily="34" charset="0"/>
              </a:rPr>
              <a:t>two 10-year-old girls, Holly Marie Wells and Jessica Amiee Chapman who were murdered by their school caretaker Ian Huntley prompted an overhaul of safer recruitment processes nationally and serve as a bleak reminder of why this is so important. </a:t>
            </a:r>
            <a:endParaRPr lang="en-GB" altLang="en-US">
              <a:solidFill>
                <a:schemeClr val="bg1"/>
              </a:solidFill>
              <a:latin typeface="Ubuntu" panose="020B0504030602030204" pitchFamily="34" charset="0"/>
              <a:ea typeface="Ubuntu Medium" panose="020B0504030602030204" pitchFamily="34" charset="0"/>
              <a:cs typeface="Ubuntu Medium" panose="020B0504030602030204" pitchFamily="34" charset="0"/>
            </a:endParaRPr>
          </a:p>
          <a:p>
            <a:pPr eaLnBrk="1" hangingPunct="1"/>
            <a:endParaRPr lang="en-GB" altLang="en-US" sz="1600">
              <a:solidFill>
                <a:schemeClr val="bg1"/>
              </a:solidFill>
              <a:latin typeface="Ubuntu Light" panose="020B0304030602030204" pitchFamily="34" charset="0"/>
              <a:ea typeface="Ubuntu Light" panose="020B0304030602030204" pitchFamily="34" charset="0"/>
              <a:cs typeface="Ubuntu Light" panose="020B0304030602030204" pitchFamily="34" charset="0"/>
            </a:endParaRPr>
          </a:p>
          <a:p>
            <a:pPr eaLnBrk="1" hangingPunct="1"/>
            <a:endParaRPr lang="en-GB" altLang="en-US" sz="1600">
              <a:solidFill>
                <a:schemeClr val="bg1"/>
              </a:solidFill>
              <a:latin typeface="Ubuntu Light" panose="020B0304030602030204" pitchFamily="34" charset="0"/>
              <a:ea typeface="Ubuntu Light" panose="020B0304030602030204" pitchFamily="34" charset="0"/>
              <a:cs typeface="Ubuntu Light" panose="020B0304030602030204" pitchFamily="34" charset="0"/>
            </a:endParaRPr>
          </a:p>
          <a:p>
            <a:pPr eaLnBrk="1" hangingPunct="1"/>
            <a:endParaRPr lang="en-GB" altLang="en-US" sz="1600">
              <a:solidFill>
                <a:schemeClr val="bg1"/>
              </a:solidFill>
              <a:latin typeface="Ubuntu Light" panose="020B0304030602030204" pitchFamily="34" charset="0"/>
              <a:ea typeface="Ubuntu Light" panose="020B0304030602030204" pitchFamily="34" charset="0"/>
              <a:cs typeface="Ubuntu Light" panose="020B0304030602030204" pitchFamily="34" charset="0"/>
            </a:endParaRPr>
          </a:p>
        </p:txBody>
      </p:sp>
      <p:pic>
        <p:nvPicPr>
          <p:cNvPr id="5" name="Picture 4">
            <a:extLst>
              <a:ext uri="{FF2B5EF4-FFF2-40B4-BE49-F238E27FC236}">
                <a16:creationId xmlns:a16="http://schemas.microsoft.com/office/drawing/2014/main" id="{303EC8FB-0BD3-8C0C-E919-6C5F7FC5B71A}"/>
              </a:ext>
            </a:extLst>
          </p:cNvPr>
          <p:cNvPicPr>
            <a:picLocks noChangeAspect="1"/>
          </p:cNvPicPr>
          <p:nvPr/>
        </p:nvPicPr>
        <p:blipFill>
          <a:blip r:embed="rId3"/>
          <a:stretch>
            <a:fillRect/>
          </a:stretch>
        </p:blipFill>
        <p:spPr>
          <a:xfrm>
            <a:off x="421306" y="2118008"/>
            <a:ext cx="3213920" cy="2899515"/>
          </a:xfrm>
          <a:prstGeom prst="rect">
            <a:avLst/>
          </a:prstGeom>
        </p:spPr>
      </p:pic>
    </p:spTree>
    <p:extLst>
      <p:ext uri="{BB962C8B-B14F-4D97-AF65-F5344CB8AC3E}">
        <p14:creationId xmlns:p14="http://schemas.microsoft.com/office/powerpoint/2010/main" val="311217667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Picture Placeholder 5">
            <a:extLst>
              <a:ext uri="{FF2B5EF4-FFF2-40B4-BE49-F238E27FC236}">
                <a16:creationId xmlns:a16="http://schemas.microsoft.com/office/drawing/2014/main" id="{5480C49A-0884-FF56-3D0D-5E1CA28D1F62}"/>
              </a:ext>
            </a:extLst>
          </p:cNvPr>
          <p:cNvSpPr>
            <a:spLocks noGrp="1"/>
          </p:cNvSpPr>
          <p:nvPr>
            <p:ph type="pic" sz="quarter" idx="15"/>
          </p:nvPr>
        </p:nvSpPr>
        <p:spPr/>
        <p:txBody>
          <a:bodyPr/>
          <a:lstStyle/>
          <a:p>
            <a:endParaRPr lang="en-GB"/>
          </a:p>
        </p:txBody>
      </p:sp>
      <p:pic>
        <p:nvPicPr>
          <p:cNvPr id="8" name="Picture 7">
            <a:extLst>
              <a:ext uri="{FF2B5EF4-FFF2-40B4-BE49-F238E27FC236}">
                <a16:creationId xmlns:a16="http://schemas.microsoft.com/office/drawing/2014/main" id="{C111DE64-7459-0963-6195-77E8171C50B6}"/>
              </a:ext>
            </a:extLst>
          </p:cNvPr>
          <p:cNvPicPr>
            <a:picLocks noChangeAspect="1"/>
          </p:cNvPicPr>
          <p:nvPr/>
        </p:nvPicPr>
        <p:blipFill>
          <a:blip r:embed="rId3"/>
          <a:stretch>
            <a:fillRect/>
          </a:stretch>
        </p:blipFill>
        <p:spPr>
          <a:xfrm>
            <a:off x="495396" y="402289"/>
            <a:ext cx="11201208" cy="5569489"/>
          </a:xfrm>
          <a:prstGeom prst="rect">
            <a:avLst/>
          </a:prstGeom>
        </p:spPr>
      </p:pic>
      <p:sp>
        <p:nvSpPr>
          <p:cNvPr id="2" name="TextBox 1">
            <a:extLst>
              <a:ext uri="{FF2B5EF4-FFF2-40B4-BE49-F238E27FC236}">
                <a16:creationId xmlns:a16="http://schemas.microsoft.com/office/drawing/2014/main" id="{7CC371C7-FC8B-B536-69D0-6382435B4811}"/>
              </a:ext>
            </a:extLst>
          </p:cNvPr>
          <p:cNvSpPr txBox="1"/>
          <p:nvPr/>
        </p:nvSpPr>
        <p:spPr>
          <a:xfrm>
            <a:off x="794829" y="814785"/>
            <a:ext cx="6803923" cy="830997"/>
          </a:xfrm>
          <a:prstGeom prst="rect">
            <a:avLst/>
          </a:prstGeom>
          <a:solidFill>
            <a:schemeClr val="bg1"/>
          </a:solidFill>
          <a:ln>
            <a:solidFill>
              <a:schemeClr val="tx1"/>
            </a:solidFill>
          </a:ln>
        </p:spPr>
        <p:txBody>
          <a:bodyPr wrap="square" rtlCol="0">
            <a:spAutoFit/>
          </a:bodyPr>
          <a:lstStyle/>
          <a:p>
            <a:pPr algn="ctr"/>
            <a:r>
              <a:rPr lang="en-US" sz="4800"/>
              <a:t>The issue within Sport</a:t>
            </a:r>
            <a:endParaRPr lang="en-GB" sz="4800"/>
          </a:p>
        </p:txBody>
      </p:sp>
    </p:spTree>
    <p:extLst>
      <p:ext uri="{BB962C8B-B14F-4D97-AF65-F5344CB8AC3E}">
        <p14:creationId xmlns:p14="http://schemas.microsoft.com/office/powerpoint/2010/main" val="50781241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B0F9EE66-A45A-6720-85AB-9AC2EB2D68CB}"/>
              </a:ext>
            </a:extLst>
          </p:cNvPr>
          <p:cNvSpPr txBox="1"/>
          <p:nvPr/>
        </p:nvSpPr>
        <p:spPr>
          <a:xfrm>
            <a:off x="68826" y="206477"/>
            <a:ext cx="5181601" cy="6217087"/>
          </a:xfrm>
          <a:prstGeom prst="rect">
            <a:avLst/>
          </a:prstGeom>
          <a:noFill/>
        </p:spPr>
        <p:txBody>
          <a:bodyPr wrap="square" rtlCol="0">
            <a:spAutoFit/>
          </a:bodyPr>
          <a:lstStyle/>
          <a:p>
            <a:r>
              <a:rPr lang="en-US" altLang="en-US" sz="2400" b="1" u="sng">
                <a:solidFill>
                  <a:srgbClr val="013276"/>
                </a:solidFill>
                <a:latin typeface="Ubuntu" panose="020B0504030602030204" pitchFamily="34" charset="0"/>
                <a:ea typeface="Ubuntu Light" panose="020B0304030602030204" pitchFamily="34" charset="0"/>
                <a:cs typeface="Ubuntu Light" panose="020B0304030602030204" pitchFamily="34" charset="0"/>
              </a:rPr>
              <a:t>The Picture at Special Olympics</a:t>
            </a:r>
          </a:p>
          <a:p>
            <a:endParaRPr lang="en-US" altLang="en-US">
              <a:solidFill>
                <a:srgbClr val="013276"/>
              </a:solidFill>
              <a:latin typeface="Ubuntu" panose="020B0504030602030204" pitchFamily="34" charset="0"/>
              <a:ea typeface="Ubuntu Light" panose="020B0304030602030204" pitchFamily="34" charset="0"/>
              <a:cs typeface="Ubuntu Light" panose="020B0304030602030204" pitchFamily="34" charset="0"/>
            </a:endParaRPr>
          </a:p>
          <a:p>
            <a:r>
              <a:rPr lang="en-US" altLang="en-US" sz="2400">
                <a:solidFill>
                  <a:srgbClr val="013276"/>
                </a:solidFill>
                <a:latin typeface="Ubuntu" panose="020B0504030602030204" pitchFamily="34" charset="0"/>
                <a:ea typeface="Ubuntu Light" panose="020B0304030602030204" pitchFamily="34" charset="0"/>
                <a:cs typeface="Ubuntu Light" panose="020B0304030602030204" pitchFamily="34" charset="0"/>
              </a:rPr>
              <a:t>During the Berlin World Games 2023, the SOI Safeguarding Team handled 43 safeguarding reports which included:</a:t>
            </a:r>
          </a:p>
          <a:p>
            <a:endParaRPr lang="en-US" altLang="en-US" sz="2400">
              <a:solidFill>
                <a:srgbClr val="013276"/>
              </a:solidFill>
              <a:latin typeface="Ubuntu" panose="020B0504030602030204" pitchFamily="34" charset="0"/>
              <a:ea typeface="Ubuntu Light" panose="020B0304030602030204" pitchFamily="34" charset="0"/>
              <a:cs typeface="Ubuntu Light" panose="020B0304030602030204" pitchFamily="34" charset="0"/>
            </a:endParaRPr>
          </a:p>
          <a:p>
            <a:pPr marL="285750" indent="-285750">
              <a:buFont typeface="Arial" panose="020B0604020202020204" pitchFamily="34" charset="0"/>
              <a:buChar char="•"/>
            </a:pPr>
            <a:r>
              <a:rPr lang="en-US">
                <a:solidFill>
                  <a:srgbClr val="C00000"/>
                </a:solidFill>
                <a:latin typeface="Ubuntu" panose="020B0504030602030204" pitchFamily="34" charset="0"/>
              </a:rPr>
              <a:t>8</a:t>
            </a:r>
            <a:r>
              <a:rPr kumimoji="0" lang="en-US" b="0" i="0" u="none" strike="noStrike" kern="1200" cap="none" spc="0" normalizeH="0" baseline="0" noProof="0">
                <a:ln>
                  <a:noFill/>
                </a:ln>
                <a:solidFill>
                  <a:srgbClr val="C00000"/>
                </a:solidFill>
                <a:effectLst/>
                <a:uLnTx/>
                <a:uFillTx/>
                <a:latin typeface="Ubuntu" panose="020B0504030602030204" pitchFamily="34" charset="0"/>
              </a:rPr>
              <a:t> cases which involved Delegation </a:t>
            </a:r>
            <a:r>
              <a:rPr lang="en-US">
                <a:solidFill>
                  <a:srgbClr val="C00000"/>
                </a:solidFill>
                <a:latin typeface="Ubuntu" panose="020B0504030602030204" pitchFamily="34" charset="0"/>
              </a:rPr>
              <a:t>Coach</a:t>
            </a:r>
            <a:r>
              <a:rPr kumimoji="0" lang="en-US" b="0" i="0" u="none" strike="noStrike" kern="1200" cap="none" spc="0" normalizeH="0" baseline="0" noProof="0">
                <a:ln>
                  <a:noFill/>
                </a:ln>
                <a:solidFill>
                  <a:srgbClr val="C00000"/>
                </a:solidFill>
                <a:effectLst/>
                <a:uLnTx/>
                <a:uFillTx/>
                <a:latin typeface="Ubuntu" panose="020B0504030602030204" pitchFamily="34" charset="0"/>
              </a:rPr>
              <a:t> misconduct towards athletes</a:t>
            </a:r>
          </a:p>
          <a:p>
            <a:pPr marL="285750" indent="-285750">
              <a:buFont typeface="Arial" panose="020B0604020202020204" pitchFamily="34" charset="0"/>
              <a:buChar char="•"/>
            </a:pPr>
            <a:endParaRPr kumimoji="0" lang="en-US" b="0" i="0" u="none" strike="noStrike" kern="1200" cap="none" spc="0" normalizeH="0" baseline="0" noProof="0">
              <a:ln>
                <a:noFill/>
              </a:ln>
              <a:solidFill>
                <a:srgbClr val="C00000"/>
              </a:solidFill>
              <a:effectLst/>
              <a:uLnTx/>
              <a:uFillTx/>
              <a:latin typeface="Ubuntu" panose="020B0504030602030204" pitchFamily="34" charset="0"/>
            </a:endParaRPr>
          </a:p>
          <a:p>
            <a:pPr marL="285750" indent="-285750">
              <a:buFont typeface="Arial" panose="020B0604020202020204" pitchFamily="34" charset="0"/>
              <a:buChar char="•"/>
            </a:pPr>
            <a:r>
              <a:rPr lang="en-US">
                <a:solidFill>
                  <a:srgbClr val="C00000"/>
                </a:solidFill>
                <a:latin typeface="Ubuntu" panose="020B0504030602030204" pitchFamily="34" charset="0"/>
              </a:rPr>
              <a:t>4 cases which involved Delegation Coach misconduct towards volunteers</a:t>
            </a:r>
            <a:endParaRPr kumimoji="0" lang="en-US" b="0" i="0" u="none" strike="noStrike" kern="1200" cap="none" spc="0" normalizeH="0" baseline="0" noProof="0">
              <a:ln>
                <a:noFill/>
              </a:ln>
              <a:solidFill>
                <a:srgbClr val="C00000"/>
              </a:solidFill>
              <a:effectLst/>
              <a:uLnTx/>
              <a:uFillTx/>
              <a:latin typeface="Ubuntu" panose="020B0504030602030204" pitchFamily="34" charset="0"/>
            </a:endParaRPr>
          </a:p>
          <a:p>
            <a:pPr marL="285750" indent="-285750">
              <a:buFont typeface="Arial" panose="020B0604020202020204" pitchFamily="34" charset="0"/>
              <a:buChar char="•"/>
            </a:pPr>
            <a:endParaRPr kumimoji="0" lang="en-US" b="0" i="0" u="none" strike="noStrike" kern="1200" cap="none" spc="0" normalizeH="0" baseline="0" noProof="0">
              <a:ln>
                <a:noFill/>
              </a:ln>
              <a:solidFill>
                <a:srgbClr val="C00000"/>
              </a:solidFill>
              <a:effectLst/>
              <a:uLnTx/>
              <a:uFillTx/>
              <a:latin typeface="Ubuntu" panose="020B0504030602030204" pitchFamily="34" charset="0"/>
            </a:endParaRPr>
          </a:p>
          <a:p>
            <a:pPr marL="285750" indent="-285750">
              <a:buFont typeface="Arial" panose="020B0604020202020204" pitchFamily="34" charset="0"/>
              <a:buChar char="•"/>
            </a:pPr>
            <a:r>
              <a:rPr lang="en-US" altLang="en-US">
                <a:solidFill>
                  <a:srgbClr val="C00000"/>
                </a:solidFill>
                <a:latin typeface="Ubuntu" panose="020B0504030602030204" pitchFamily="34" charset="0"/>
              </a:rPr>
              <a:t>5 cases of Event Volunteer misconduct towards athletes</a:t>
            </a:r>
          </a:p>
          <a:p>
            <a:pPr marL="285750" indent="-285750">
              <a:buFont typeface="Arial" panose="020B0604020202020204" pitchFamily="34" charset="0"/>
              <a:buChar char="•"/>
            </a:pPr>
            <a:endParaRPr lang="en-US" altLang="en-US">
              <a:solidFill>
                <a:srgbClr val="C00000"/>
              </a:solidFill>
              <a:latin typeface="Ubuntu" panose="020B0504030602030204" pitchFamily="34" charset="0"/>
            </a:endParaRPr>
          </a:p>
          <a:p>
            <a:pPr marL="285750" indent="-285750">
              <a:buFont typeface="Arial" panose="020B0604020202020204" pitchFamily="34" charset="0"/>
              <a:buChar char="•"/>
            </a:pPr>
            <a:r>
              <a:rPr lang="en-US" altLang="en-US">
                <a:solidFill>
                  <a:srgbClr val="C00000"/>
                </a:solidFill>
                <a:latin typeface="Ubuntu" panose="020B0504030602030204" pitchFamily="34" charset="0"/>
                <a:ea typeface="Ubuntu Light" panose="020B0304030602030204" pitchFamily="34" charset="0"/>
                <a:cs typeface="Ubuntu Light" panose="020B0304030602030204" pitchFamily="34" charset="0"/>
              </a:rPr>
              <a:t>6 cases of event volunteer misconduct towards other volunteers</a:t>
            </a:r>
            <a:endParaRPr lang="en-US" altLang="en-US">
              <a:solidFill>
                <a:srgbClr val="013276"/>
              </a:solidFill>
              <a:latin typeface="Ubuntu" panose="020B0504030602030204" pitchFamily="34" charset="0"/>
              <a:ea typeface="Ubuntu Light" panose="020B0304030602030204" pitchFamily="34" charset="0"/>
              <a:cs typeface="Ubuntu Light" panose="020B0304030602030204" pitchFamily="34" charset="0"/>
            </a:endParaRPr>
          </a:p>
          <a:p>
            <a:endParaRPr lang="en-US" altLang="en-US" sz="2000">
              <a:solidFill>
                <a:srgbClr val="013276"/>
              </a:solidFill>
              <a:latin typeface="Ubuntu Light" panose="020B0304030602030204" pitchFamily="34" charset="0"/>
              <a:ea typeface="Ubuntu Light" panose="020B0304030602030204" pitchFamily="34" charset="0"/>
              <a:cs typeface="Ubuntu Light" panose="020B0304030602030204" pitchFamily="34" charset="0"/>
            </a:endParaRPr>
          </a:p>
          <a:p>
            <a:pPr marL="285750" lvl="0" indent="-285750">
              <a:buFont typeface="Arial" panose="020B0604020202020204" pitchFamily="34" charset="0"/>
              <a:buChar char="•"/>
              <a:defRPr/>
            </a:pPr>
            <a:endParaRPr lang="en-US">
              <a:solidFill>
                <a:srgbClr val="C00000"/>
              </a:solidFill>
            </a:endParaRPr>
          </a:p>
        </p:txBody>
      </p:sp>
      <p:sp>
        <p:nvSpPr>
          <p:cNvPr id="5" name="TextBox 4">
            <a:extLst>
              <a:ext uri="{FF2B5EF4-FFF2-40B4-BE49-F238E27FC236}">
                <a16:creationId xmlns:a16="http://schemas.microsoft.com/office/drawing/2014/main" id="{922C7405-666C-D91C-943C-1B46E8E1139C}"/>
              </a:ext>
            </a:extLst>
          </p:cNvPr>
          <p:cNvSpPr txBox="1"/>
          <p:nvPr/>
        </p:nvSpPr>
        <p:spPr>
          <a:xfrm>
            <a:off x="7145593" y="629264"/>
            <a:ext cx="4790768" cy="5016758"/>
          </a:xfrm>
          <a:prstGeom prst="rect">
            <a:avLst/>
          </a:prstGeom>
          <a:noFill/>
        </p:spPr>
        <p:txBody>
          <a:bodyPr wrap="square">
            <a:spAutoFit/>
          </a:bodyPr>
          <a:lstStyle/>
          <a:p>
            <a:r>
              <a:rPr lang="en-US" altLang="en-US" sz="2000">
                <a:solidFill>
                  <a:schemeClr val="bg1"/>
                </a:solidFill>
                <a:latin typeface="Ubuntu" panose="020B0504030602030204" pitchFamily="34" charset="0"/>
                <a:ea typeface="Ubuntu Light" panose="020B0304030602030204" pitchFamily="34" charset="0"/>
                <a:cs typeface="Ubuntu Light" panose="020B0304030602030204" pitchFamily="34" charset="0"/>
              </a:rPr>
              <a:t>The SOGB Safeguarding Team has handled 30+ Safeguarding Cases over the last two years.</a:t>
            </a:r>
          </a:p>
          <a:p>
            <a:endParaRPr lang="en-US" altLang="en-US" sz="2000" dirty="0">
              <a:solidFill>
                <a:schemeClr val="bg1"/>
              </a:solidFill>
              <a:latin typeface="Ubuntu" panose="020B0504030602030204" pitchFamily="34" charset="0"/>
              <a:ea typeface="Ubuntu Light" panose="020B0304030602030204" pitchFamily="34" charset="0"/>
              <a:cs typeface="Ubuntu Light" panose="020B0304030602030204" pitchFamily="34" charset="0"/>
            </a:endParaRPr>
          </a:p>
          <a:p>
            <a:r>
              <a:rPr lang="en-US" altLang="en-US" sz="2000" dirty="0">
                <a:solidFill>
                  <a:schemeClr val="bg1"/>
                </a:solidFill>
                <a:latin typeface="Ubuntu" panose="020B0504030602030204" pitchFamily="34" charset="0"/>
                <a:ea typeface="Ubuntu Light" panose="020B0304030602030204" pitchFamily="34" charset="0"/>
                <a:cs typeface="Ubuntu Light" panose="020B0304030602030204" pitchFamily="34" charset="0"/>
              </a:rPr>
              <a:t>A number of which have resulted in permanent expulsion from all SOGB activity and referrals to the DBS barring list for both adults and children.</a:t>
            </a:r>
          </a:p>
          <a:p>
            <a:endParaRPr lang="en-US" altLang="en-US" sz="2000" dirty="0">
              <a:solidFill>
                <a:schemeClr val="bg1"/>
              </a:solidFill>
              <a:latin typeface="Ubuntu" panose="020B0504030602030204" pitchFamily="34" charset="0"/>
              <a:ea typeface="Ubuntu Light" panose="020B0304030602030204" pitchFamily="34" charset="0"/>
              <a:cs typeface="Ubuntu Light" panose="020B0304030602030204" pitchFamily="34" charset="0"/>
            </a:endParaRPr>
          </a:p>
          <a:p>
            <a:r>
              <a:rPr lang="en-US" altLang="en-US" sz="2000" dirty="0">
                <a:solidFill>
                  <a:schemeClr val="bg1"/>
                </a:solidFill>
                <a:latin typeface="Ubuntu" panose="020B0504030602030204" pitchFamily="34" charset="0"/>
                <a:ea typeface="Ubuntu Light" panose="020B0304030602030204" pitchFamily="34" charset="0"/>
                <a:cs typeface="Ubuntu Light" panose="020B0304030602030204" pitchFamily="34" charset="0"/>
              </a:rPr>
              <a:t>In some cases, the alleged perpetrator was already known to services and had convictions. </a:t>
            </a:r>
          </a:p>
          <a:p>
            <a:endParaRPr lang="en-US" altLang="en-US" sz="2000" dirty="0">
              <a:solidFill>
                <a:schemeClr val="bg1"/>
              </a:solidFill>
              <a:latin typeface="Ubuntu" panose="020B0504030602030204" pitchFamily="34" charset="0"/>
              <a:ea typeface="Ubuntu Light" panose="020B0304030602030204" pitchFamily="34" charset="0"/>
              <a:cs typeface="Ubuntu Light" panose="020B0304030602030204" pitchFamily="34" charset="0"/>
            </a:endParaRPr>
          </a:p>
          <a:p>
            <a:r>
              <a:rPr lang="en-US" altLang="en-US" sz="2000" dirty="0">
                <a:solidFill>
                  <a:schemeClr val="bg1"/>
                </a:solidFill>
                <a:latin typeface="Ubuntu" panose="020B0504030602030204" pitchFamily="34" charset="0"/>
                <a:ea typeface="Ubuntu Light" panose="020B0304030602030204" pitchFamily="34" charset="0"/>
                <a:cs typeface="Ubuntu Light" panose="020B0304030602030204" pitchFamily="34" charset="0"/>
              </a:rPr>
              <a:t>DBS checks for some of these were not in place due to them not being registered in the correct roles. </a:t>
            </a:r>
          </a:p>
        </p:txBody>
      </p:sp>
    </p:spTree>
    <p:extLst>
      <p:ext uri="{BB962C8B-B14F-4D97-AF65-F5344CB8AC3E}">
        <p14:creationId xmlns:p14="http://schemas.microsoft.com/office/powerpoint/2010/main" val="68203822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9FD74809-1BE4-3007-B81A-0AF73F8A7C16}"/>
              </a:ext>
            </a:extLst>
          </p:cNvPr>
          <p:cNvSpPr txBox="1"/>
          <p:nvPr/>
        </p:nvSpPr>
        <p:spPr>
          <a:xfrm>
            <a:off x="176979" y="243512"/>
            <a:ext cx="6636775" cy="6155531"/>
          </a:xfrm>
          <a:prstGeom prst="rect">
            <a:avLst/>
          </a:prstGeom>
          <a:noFill/>
        </p:spPr>
        <p:txBody>
          <a:bodyPr wrap="square" rtlCol="0">
            <a:spAutoFit/>
          </a:bodyPr>
          <a:lstStyle/>
          <a:p>
            <a:r>
              <a:rPr lang="en-US" sz="2400" b="1" dirty="0">
                <a:latin typeface="Ubuntu" panose="020B0504030602030204" pitchFamily="34" charset="0"/>
              </a:rPr>
              <a:t>The Law and Legislation</a:t>
            </a:r>
          </a:p>
          <a:p>
            <a:endParaRPr lang="en-US" sz="1400" dirty="0">
              <a:latin typeface="Ubuntu" panose="020B0504030602030204" pitchFamily="34" charset="0"/>
              <a:hlinkClick r:id="rId2"/>
            </a:endParaRPr>
          </a:p>
          <a:p>
            <a:r>
              <a:rPr lang="en-US" sz="1400" dirty="0">
                <a:latin typeface="Ubuntu" panose="020B0504030602030204" pitchFamily="34" charset="0"/>
                <a:hlinkClick r:id="rId2"/>
              </a:rPr>
              <a:t>Child DBS Guidance </a:t>
            </a:r>
            <a:r>
              <a:rPr lang="en-US" sz="1400" dirty="0">
                <a:latin typeface="Ubuntu" panose="020B0504030602030204" pitchFamily="34" charset="0"/>
              </a:rPr>
              <a:t>states that;</a:t>
            </a:r>
          </a:p>
          <a:p>
            <a:r>
              <a:rPr lang="en-US" sz="1400" dirty="0">
                <a:latin typeface="Ubuntu" panose="020B0504030602030204" pitchFamily="34" charset="0"/>
              </a:rPr>
              <a:t>Anyone employed to be a coach or instructor of children’s sports whose duties include teaching, training, or instructing children, or providing advice or guidance to children relating to their physical, emotional, or educational well-being, is eligible for an Enhanced child workforce DBS check. </a:t>
            </a:r>
          </a:p>
          <a:p>
            <a:r>
              <a:rPr lang="en-US" sz="1400" dirty="0">
                <a:latin typeface="Ubuntu" panose="020B0504030602030204" pitchFamily="34" charset="0"/>
              </a:rPr>
              <a:t>If more this activity occurs on more than </a:t>
            </a:r>
            <a:r>
              <a:rPr lang="en-US" sz="1400" b="1" dirty="0">
                <a:latin typeface="Ubuntu" panose="020B0504030602030204" pitchFamily="34" charset="0"/>
              </a:rPr>
              <a:t>3 days in any period of 30 days</a:t>
            </a:r>
            <a:r>
              <a:rPr lang="en-US" sz="1400" dirty="0">
                <a:latin typeface="Ubuntu" panose="020B0504030602030204" pitchFamily="34" charset="0"/>
              </a:rPr>
              <a:t>, or once overnight between 2am and 6am with the opportunity for face-to-face contact with children with a </a:t>
            </a:r>
            <a:r>
              <a:rPr lang="en-US" sz="1400" b="1" dirty="0">
                <a:latin typeface="Ubuntu" panose="020B0504030602030204" pitchFamily="34" charset="0"/>
              </a:rPr>
              <a:t>Children’s Barred List check</a:t>
            </a:r>
            <a:r>
              <a:rPr lang="en-US" sz="1400" dirty="0">
                <a:latin typeface="Ubuntu" panose="020B0504030602030204" pitchFamily="34" charset="0"/>
              </a:rPr>
              <a:t>.</a:t>
            </a:r>
            <a:endParaRPr lang="en-US" sz="1200" dirty="0">
              <a:latin typeface="Ubuntu" panose="020B0504030602030204" pitchFamily="34" charset="0"/>
            </a:endParaRPr>
          </a:p>
          <a:p>
            <a:endParaRPr lang="en-US" sz="2000" b="1" dirty="0">
              <a:latin typeface="Ubuntu" panose="020B0504030602030204" pitchFamily="34" charset="0"/>
            </a:endParaRPr>
          </a:p>
          <a:p>
            <a:r>
              <a:rPr lang="en-US" sz="1400" dirty="0">
                <a:latin typeface="Ubuntu" panose="020B0504030602030204" pitchFamily="34" charset="0"/>
                <a:hlinkClick r:id="rId3"/>
              </a:rPr>
              <a:t>Adult DBS Guidance </a:t>
            </a:r>
            <a:r>
              <a:rPr lang="en-US" sz="1400" dirty="0">
                <a:latin typeface="Ubuntu" panose="020B0504030602030204" pitchFamily="34" charset="0"/>
              </a:rPr>
              <a:t>states that if you provide;</a:t>
            </a:r>
          </a:p>
          <a:p>
            <a:r>
              <a:rPr lang="en-US" sz="1400" dirty="0">
                <a:latin typeface="Ubuntu" panose="020B0504030602030204" pitchFamily="34" charset="0"/>
              </a:rPr>
              <a:t>a) any form of care or supervision; </a:t>
            </a:r>
          </a:p>
          <a:p>
            <a:r>
              <a:rPr lang="en-US" sz="1400" dirty="0">
                <a:latin typeface="Ubuntu" panose="020B0504030602030204" pitchFamily="34" charset="0"/>
              </a:rPr>
              <a:t>b) any form of treatment or therapy;</a:t>
            </a:r>
          </a:p>
          <a:p>
            <a:r>
              <a:rPr lang="en-US" sz="1400" dirty="0">
                <a:latin typeface="Ubuntu" panose="020B0504030602030204" pitchFamily="34" charset="0"/>
              </a:rPr>
              <a:t>c) any form of training, teaching, instruction, assistance, advice or guidance provided wholly or mainly for adults who receive a health or social care service</a:t>
            </a:r>
          </a:p>
          <a:p>
            <a:r>
              <a:rPr lang="en-US" sz="1400" dirty="0">
                <a:latin typeface="Ubuntu" panose="020B0504030602030204" pitchFamily="34" charset="0"/>
              </a:rPr>
              <a:t>You would be required to have an enhanced adult workforce DBS check. </a:t>
            </a:r>
          </a:p>
          <a:p>
            <a:endParaRPr lang="en-US" sz="1400" dirty="0">
              <a:latin typeface="Ubuntu" panose="020B0504030602030204" pitchFamily="34" charset="0"/>
            </a:endParaRPr>
          </a:p>
          <a:p>
            <a:r>
              <a:rPr lang="en-US" sz="1400" dirty="0">
                <a:latin typeface="Ubuntu" panose="020B0504030602030204" pitchFamily="34" charset="0"/>
              </a:rPr>
              <a:t>“Regulated activity” for adults is </a:t>
            </a:r>
            <a:r>
              <a:rPr lang="en-US" sz="1400" dirty="0" err="1">
                <a:latin typeface="Ubuntu" panose="020B0504030602030204" pitchFamily="34" charset="0"/>
              </a:rPr>
              <a:t>categorised</a:t>
            </a:r>
            <a:r>
              <a:rPr lang="en-US" sz="1400" dirty="0">
                <a:latin typeface="Ubuntu" panose="020B0504030602030204" pitchFamily="34" charset="0"/>
              </a:rPr>
              <a:t> as providing;</a:t>
            </a:r>
          </a:p>
          <a:p>
            <a:pPr marL="342900" indent="-342900">
              <a:buAutoNum type="alphaLcParenR"/>
            </a:pPr>
            <a:r>
              <a:rPr lang="en-US" sz="1400" dirty="0">
                <a:latin typeface="Ubuntu" panose="020B0504030602030204" pitchFamily="34" charset="0"/>
              </a:rPr>
              <a:t>Health care</a:t>
            </a:r>
          </a:p>
          <a:p>
            <a:pPr marL="342900" indent="-342900">
              <a:buAutoNum type="alphaLcParenR"/>
            </a:pPr>
            <a:r>
              <a:rPr lang="en-US" sz="1400" dirty="0">
                <a:latin typeface="Ubuntu" panose="020B0504030602030204" pitchFamily="34" charset="0"/>
              </a:rPr>
              <a:t>Personal care</a:t>
            </a:r>
          </a:p>
          <a:p>
            <a:pPr marL="342900" indent="-342900">
              <a:buAutoNum type="alphaLcParenR"/>
            </a:pPr>
            <a:r>
              <a:rPr lang="en-US" sz="1400" dirty="0">
                <a:latin typeface="Ubuntu" panose="020B0504030602030204" pitchFamily="34" charset="0"/>
              </a:rPr>
              <a:t>Social work</a:t>
            </a:r>
          </a:p>
          <a:p>
            <a:pPr marL="342900" indent="-342900">
              <a:buAutoNum type="alphaLcParenR"/>
            </a:pPr>
            <a:r>
              <a:rPr lang="en-US" sz="1400" dirty="0">
                <a:latin typeface="Ubuntu" panose="020B0504030602030204" pitchFamily="34" charset="0"/>
              </a:rPr>
              <a:t>assistance with general household matters, for example managing a person’s cash</a:t>
            </a:r>
          </a:p>
          <a:p>
            <a:pPr marL="342900" indent="-342900">
              <a:buAutoNum type="alphaLcParenR"/>
            </a:pPr>
            <a:r>
              <a:rPr lang="en-US" sz="1400" dirty="0">
                <a:latin typeface="Ubuntu" panose="020B0504030602030204" pitchFamily="34" charset="0"/>
              </a:rPr>
              <a:t>Assistance in the conduct of personal affairs</a:t>
            </a:r>
          </a:p>
          <a:p>
            <a:pPr marL="342900" indent="-342900">
              <a:buAutoNum type="alphaLcParenR"/>
            </a:pPr>
            <a:r>
              <a:rPr lang="en-US" sz="1400" dirty="0">
                <a:latin typeface="Ubuntu" panose="020B0504030602030204" pitchFamily="34" charset="0"/>
              </a:rPr>
              <a:t>conveying a person (includes drivers or assistants who transport an adult due to their age, illness or disability) </a:t>
            </a:r>
          </a:p>
        </p:txBody>
      </p:sp>
      <p:sp>
        <p:nvSpPr>
          <p:cNvPr id="4" name="TextBox 3">
            <a:extLst>
              <a:ext uri="{FF2B5EF4-FFF2-40B4-BE49-F238E27FC236}">
                <a16:creationId xmlns:a16="http://schemas.microsoft.com/office/drawing/2014/main" id="{B21DA570-32ED-3972-D567-7109AC321F6E}"/>
              </a:ext>
            </a:extLst>
          </p:cNvPr>
          <p:cNvSpPr txBox="1"/>
          <p:nvPr/>
        </p:nvSpPr>
        <p:spPr>
          <a:xfrm>
            <a:off x="7462683" y="1071717"/>
            <a:ext cx="4247536" cy="4431983"/>
          </a:xfrm>
          <a:prstGeom prst="rect">
            <a:avLst/>
          </a:prstGeom>
          <a:noFill/>
        </p:spPr>
        <p:txBody>
          <a:bodyPr wrap="square" rtlCol="0">
            <a:spAutoFit/>
          </a:bodyPr>
          <a:lstStyle/>
          <a:p>
            <a:r>
              <a:rPr lang="en-US" sz="2400" b="1">
                <a:solidFill>
                  <a:schemeClr val="bg1"/>
                </a:solidFill>
                <a:latin typeface="Ubuntu" panose="020B0504030602030204" pitchFamily="34" charset="0"/>
              </a:rPr>
              <a:t>Scottish Legislation</a:t>
            </a:r>
          </a:p>
          <a:p>
            <a:endParaRPr lang="en-US" sz="2000">
              <a:solidFill>
                <a:schemeClr val="bg1"/>
              </a:solidFill>
              <a:latin typeface="Ubuntu" panose="020B0504030602030204" pitchFamily="34" charset="0"/>
            </a:endParaRPr>
          </a:p>
          <a:p>
            <a:r>
              <a:rPr lang="en-US" sz="2000">
                <a:solidFill>
                  <a:schemeClr val="bg1"/>
                </a:solidFill>
                <a:latin typeface="Ubuntu" panose="020B0504030602030204" pitchFamily="34" charset="0"/>
              </a:rPr>
              <a:t>PVG Scheme Individuals and Clubs</a:t>
            </a:r>
          </a:p>
          <a:p>
            <a:endParaRPr lang="en-US" sz="2000">
              <a:solidFill>
                <a:schemeClr val="bg1"/>
              </a:solidFill>
              <a:latin typeface="Ubuntu" panose="020B0504030602030204" pitchFamily="34" charset="0"/>
            </a:endParaRPr>
          </a:p>
          <a:p>
            <a:r>
              <a:rPr lang="en-US" sz="2000">
                <a:solidFill>
                  <a:schemeClr val="bg1"/>
                </a:solidFill>
                <a:latin typeface="Ubuntu" panose="020B0504030602030204" pitchFamily="34" charset="0"/>
              </a:rPr>
              <a:t>From the 1st July, you will be breaking the law if you;</a:t>
            </a:r>
          </a:p>
          <a:p>
            <a:endParaRPr lang="en-US" sz="2000">
              <a:solidFill>
                <a:schemeClr val="bg1"/>
              </a:solidFill>
              <a:latin typeface="Ubuntu" panose="020B0504030602030204" pitchFamily="34" charset="0"/>
            </a:endParaRPr>
          </a:p>
          <a:p>
            <a:pPr marL="342900" indent="-342900">
              <a:buFont typeface="Arial" panose="020B0604020202020204" pitchFamily="34" charset="0"/>
              <a:buChar char="•"/>
            </a:pPr>
            <a:r>
              <a:rPr lang="en-US" sz="2000">
                <a:solidFill>
                  <a:schemeClr val="bg1"/>
                </a:solidFill>
                <a:latin typeface="Ubuntu" panose="020B0504030602030204" pitchFamily="34" charset="0"/>
              </a:rPr>
              <a:t>Work in a regulated role without PVG membership or;</a:t>
            </a:r>
          </a:p>
          <a:p>
            <a:pPr marL="342900" indent="-342900">
              <a:buFont typeface="Arial" panose="020B0604020202020204" pitchFamily="34" charset="0"/>
              <a:buChar char="•"/>
            </a:pPr>
            <a:endParaRPr lang="en-US" sz="2000">
              <a:solidFill>
                <a:schemeClr val="bg1"/>
              </a:solidFill>
              <a:latin typeface="Ubuntu" panose="020B0504030602030204" pitchFamily="34" charset="0"/>
            </a:endParaRPr>
          </a:p>
          <a:p>
            <a:pPr marL="342900" indent="-342900">
              <a:buFont typeface="Arial" panose="020B0604020202020204" pitchFamily="34" charset="0"/>
              <a:buChar char="•"/>
            </a:pPr>
            <a:r>
              <a:rPr lang="en-US" sz="2000">
                <a:solidFill>
                  <a:schemeClr val="bg1"/>
                </a:solidFill>
                <a:latin typeface="Ubuntu" panose="020B0504030602030204" pitchFamily="34" charset="0"/>
              </a:rPr>
              <a:t>recruit someone into a regulated role if they are not a PVG member</a:t>
            </a:r>
          </a:p>
          <a:p>
            <a:endParaRPr lang="en-GB"/>
          </a:p>
        </p:txBody>
      </p:sp>
    </p:spTree>
    <p:extLst>
      <p:ext uri="{BB962C8B-B14F-4D97-AF65-F5344CB8AC3E}">
        <p14:creationId xmlns:p14="http://schemas.microsoft.com/office/powerpoint/2010/main" val="170835454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9">
            <a:extLst>
              <a:ext uri="{FF2B5EF4-FFF2-40B4-BE49-F238E27FC236}">
                <a16:creationId xmlns:a16="http://schemas.microsoft.com/office/drawing/2014/main" id="{EDE19EE1-BA7F-2C49-AFB2-BD058A8C8109}"/>
              </a:ext>
            </a:extLst>
          </p:cNvPr>
          <p:cNvSpPr txBox="1">
            <a:spLocks/>
          </p:cNvSpPr>
          <p:nvPr/>
        </p:nvSpPr>
        <p:spPr bwMode="auto">
          <a:xfrm>
            <a:off x="238089" y="302964"/>
            <a:ext cx="3606538" cy="515595"/>
          </a:xfrm>
          <a:prstGeom prst="rect">
            <a:avLst/>
          </a:prstGeom>
          <a:solidFill>
            <a:schemeClr val="bg1"/>
          </a:solidFill>
          <a:ln>
            <a:noFill/>
          </a:ln>
        </p:spPr>
        <p:txBody>
          <a:bodyPr lIns="0" tIns="0" rIns="0" bIns="0"/>
          <a:lstStyle>
            <a:lvl1pPr defTabSz="912813">
              <a:defRPr>
                <a:solidFill>
                  <a:schemeClr val="tx1"/>
                </a:solidFill>
                <a:latin typeface="Arial" panose="020B0604020202020204" pitchFamily="34" charset="0"/>
              </a:defRPr>
            </a:lvl1pPr>
            <a:lvl2pPr marL="742950" indent="-285750" defTabSz="912813">
              <a:defRPr>
                <a:solidFill>
                  <a:schemeClr val="tx1"/>
                </a:solidFill>
                <a:latin typeface="Arial" panose="020B0604020202020204" pitchFamily="34" charset="0"/>
              </a:defRPr>
            </a:lvl2pPr>
            <a:lvl3pPr marL="1143000" indent="-228600" defTabSz="912813">
              <a:defRPr>
                <a:solidFill>
                  <a:schemeClr val="tx1"/>
                </a:solidFill>
                <a:latin typeface="Arial" panose="020B0604020202020204" pitchFamily="34" charset="0"/>
              </a:defRPr>
            </a:lvl3pPr>
            <a:lvl4pPr marL="1600200" indent="-228600" defTabSz="912813">
              <a:defRPr>
                <a:solidFill>
                  <a:schemeClr val="tx1"/>
                </a:solidFill>
                <a:latin typeface="Arial" panose="020B0604020202020204" pitchFamily="34" charset="0"/>
              </a:defRPr>
            </a:lvl4pPr>
            <a:lvl5pPr marL="2057400" indent="-228600" defTabSz="912813">
              <a:defRPr>
                <a:solidFill>
                  <a:schemeClr val="tx1"/>
                </a:solidFill>
                <a:latin typeface="Arial" panose="020B0604020202020204" pitchFamily="34" charset="0"/>
              </a:defRPr>
            </a:lvl5pPr>
            <a:lvl6pPr marL="2514600" indent="-228600" defTabSz="912813" eaLnBrk="0" fontAlgn="base" hangingPunct="0">
              <a:spcBef>
                <a:spcPct val="0"/>
              </a:spcBef>
              <a:spcAft>
                <a:spcPct val="0"/>
              </a:spcAft>
              <a:defRPr>
                <a:solidFill>
                  <a:schemeClr val="tx1"/>
                </a:solidFill>
                <a:latin typeface="Arial" panose="020B0604020202020204" pitchFamily="34" charset="0"/>
              </a:defRPr>
            </a:lvl6pPr>
            <a:lvl7pPr marL="2971800" indent="-228600" defTabSz="912813" eaLnBrk="0" fontAlgn="base" hangingPunct="0">
              <a:spcBef>
                <a:spcPct val="0"/>
              </a:spcBef>
              <a:spcAft>
                <a:spcPct val="0"/>
              </a:spcAft>
              <a:defRPr>
                <a:solidFill>
                  <a:schemeClr val="tx1"/>
                </a:solidFill>
                <a:latin typeface="Arial" panose="020B0604020202020204" pitchFamily="34" charset="0"/>
              </a:defRPr>
            </a:lvl7pPr>
            <a:lvl8pPr marL="3429000" indent="-228600" defTabSz="912813" eaLnBrk="0" fontAlgn="base" hangingPunct="0">
              <a:spcBef>
                <a:spcPct val="0"/>
              </a:spcBef>
              <a:spcAft>
                <a:spcPct val="0"/>
              </a:spcAft>
              <a:defRPr>
                <a:solidFill>
                  <a:schemeClr val="tx1"/>
                </a:solidFill>
                <a:latin typeface="Arial" panose="020B0604020202020204" pitchFamily="34" charset="0"/>
              </a:defRPr>
            </a:lvl8pPr>
            <a:lvl9pPr marL="3886200" indent="-228600" defTabSz="912813"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3000">
                <a:solidFill>
                  <a:srgbClr val="013276"/>
                </a:solidFill>
                <a:latin typeface="Ubuntu Medium" panose="020B0504030602030204" pitchFamily="34" charset="0"/>
                <a:ea typeface="Ubuntu Medium" panose="020B0504030602030204" pitchFamily="34" charset="0"/>
                <a:cs typeface="Ubuntu Medium" panose="020B0504030602030204" pitchFamily="34" charset="0"/>
              </a:rPr>
              <a:t>How do we do it?</a:t>
            </a:r>
          </a:p>
        </p:txBody>
      </p:sp>
      <p:sp>
        <p:nvSpPr>
          <p:cNvPr id="4" name="Title 9">
            <a:extLst>
              <a:ext uri="{FF2B5EF4-FFF2-40B4-BE49-F238E27FC236}">
                <a16:creationId xmlns:a16="http://schemas.microsoft.com/office/drawing/2014/main" id="{D60CF9AC-5E78-114A-9CFB-F2CE7B2F542E}"/>
              </a:ext>
            </a:extLst>
          </p:cNvPr>
          <p:cNvSpPr txBox="1">
            <a:spLocks/>
          </p:cNvSpPr>
          <p:nvPr/>
        </p:nvSpPr>
        <p:spPr bwMode="auto">
          <a:xfrm>
            <a:off x="238089" y="926319"/>
            <a:ext cx="5428999" cy="54615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t"/>
          <a:lstStyle>
            <a:lvl1pPr defTabSz="912813">
              <a:defRPr>
                <a:solidFill>
                  <a:schemeClr val="tx1"/>
                </a:solidFill>
                <a:latin typeface="Arial" panose="020B0604020202020204" pitchFamily="34" charset="0"/>
              </a:defRPr>
            </a:lvl1pPr>
            <a:lvl2pPr marL="742950" indent="-285750" defTabSz="912813">
              <a:defRPr>
                <a:solidFill>
                  <a:schemeClr val="tx1"/>
                </a:solidFill>
                <a:latin typeface="Arial" panose="020B0604020202020204" pitchFamily="34" charset="0"/>
              </a:defRPr>
            </a:lvl2pPr>
            <a:lvl3pPr marL="1143000" indent="-228600" defTabSz="912813">
              <a:defRPr>
                <a:solidFill>
                  <a:schemeClr val="tx1"/>
                </a:solidFill>
                <a:latin typeface="Arial" panose="020B0604020202020204" pitchFamily="34" charset="0"/>
              </a:defRPr>
            </a:lvl3pPr>
            <a:lvl4pPr marL="1600200" indent="-228600" defTabSz="912813">
              <a:defRPr>
                <a:solidFill>
                  <a:schemeClr val="tx1"/>
                </a:solidFill>
                <a:latin typeface="Arial" panose="020B0604020202020204" pitchFamily="34" charset="0"/>
              </a:defRPr>
            </a:lvl4pPr>
            <a:lvl5pPr marL="2057400" indent="-228600" defTabSz="912813">
              <a:defRPr>
                <a:solidFill>
                  <a:schemeClr val="tx1"/>
                </a:solidFill>
                <a:latin typeface="Arial" panose="020B0604020202020204" pitchFamily="34" charset="0"/>
              </a:defRPr>
            </a:lvl5pPr>
            <a:lvl6pPr marL="2514600" indent="-228600" defTabSz="912813" eaLnBrk="0" fontAlgn="base" hangingPunct="0">
              <a:spcBef>
                <a:spcPct val="0"/>
              </a:spcBef>
              <a:spcAft>
                <a:spcPct val="0"/>
              </a:spcAft>
              <a:defRPr>
                <a:solidFill>
                  <a:schemeClr val="tx1"/>
                </a:solidFill>
                <a:latin typeface="Arial" panose="020B0604020202020204" pitchFamily="34" charset="0"/>
              </a:defRPr>
            </a:lvl6pPr>
            <a:lvl7pPr marL="2971800" indent="-228600" defTabSz="912813" eaLnBrk="0" fontAlgn="base" hangingPunct="0">
              <a:spcBef>
                <a:spcPct val="0"/>
              </a:spcBef>
              <a:spcAft>
                <a:spcPct val="0"/>
              </a:spcAft>
              <a:defRPr>
                <a:solidFill>
                  <a:schemeClr val="tx1"/>
                </a:solidFill>
                <a:latin typeface="Arial" panose="020B0604020202020204" pitchFamily="34" charset="0"/>
              </a:defRPr>
            </a:lvl7pPr>
            <a:lvl8pPr marL="3429000" indent="-228600" defTabSz="912813" eaLnBrk="0" fontAlgn="base" hangingPunct="0">
              <a:spcBef>
                <a:spcPct val="0"/>
              </a:spcBef>
              <a:spcAft>
                <a:spcPct val="0"/>
              </a:spcAft>
              <a:defRPr>
                <a:solidFill>
                  <a:schemeClr val="tx1"/>
                </a:solidFill>
                <a:latin typeface="Arial" panose="020B0604020202020204" pitchFamily="34" charset="0"/>
              </a:defRPr>
            </a:lvl8pPr>
            <a:lvl9pPr marL="3886200" indent="-228600" defTabSz="912813" eaLnBrk="0" fontAlgn="base" hangingPunct="0">
              <a:spcBef>
                <a:spcPct val="0"/>
              </a:spcBef>
              <a:spcAft>
                <a:spcPct val="0"/>
              </a:spcAft>
              <a:defRPr>
                <a:solidFill>
                  <a:schemeClr val="tx1"/>
                </a:solidFill>
                <a:latin typeface="Arial" panose="020B0604020202020204" pitchFamily="34" charset="0"/>
              </a:defRPr>
            </a:lvl9pPr>
          </a:lstStyle>
          <a:p>
            <a:endParaRPr lang="en-US" altLang="en-US" sz="2000" b="1" dirty="0">
              <a:solidFill>
                <a:srgbClr val="013276"/>
              </a:solidFill>
              <a:latin typeface="Ubuntu" panose="020B0504030602030204" pitchFamily="34" charset="0"/>
              <a:ea typeface="Ubuntu Light" panose="020B0304030602030204" pitchFamily="34" charset="0"/>
              <a:cs typeface="Ubuntu Light" panose="020B0304030602030204" pitchFamily="34" charset="0"/>
            </a:endParaRPr>
          </a:p>
          <a:p>
            <a:r>
              <a:rPr lang="en-US" altLang="en-US" sz="2000" b="1" dirty="0">
                <a:solidFill>
                  <a:srgbClr val="013276"/>
                </a:solidFill>
                <a:latin typeface="Ubuntu" panose="020B0504030602030204" pitchFamily="34" charset="0"/>
                <a:ea typeface="Ubuntu Light" panose="020B0304030602030204" pitchFamily="34" charset="0"/>
                <a:cs typeface="Ubuntu Light" panose="020B0304030602030204" pitchFamily="34" charset="0"/>
              </a:rPr>
              <a:t>Job/Role Descriptions</a:t>
            </a:r>
          </a:p>
          <a:p>
            <a:r>
              <a:rPr lang="en-US" altLang="en-US" sz="1200" b="1" dirty="0">
                <a:solidFill>
                  <a:srgbClr val="013276"/>
                </a:solidFill>
                <a:latin typeface="Ubuntu" panose="020B0504030602030204" pitchFamily="34" charset="0"/>
                <a:ea typeface="Ubuntu Light" panose="020B0304030602030204" pitchFamily="34" charset="0"/>
                <a:cs typeface="Ubuntu Light" panose="020B0304030602030204" pitchFamily="34" charset="0"/>
              </a:rPr>
              <a:t>(Available on the </a:t>
            </a:r>
            <a:r>
              <a:rPr lang="en-US" altLang="en-US" sz="1200" b="1" dirty="0">
                <a:solidFill>
                  <a:srgbClr val="013276"/>
                </a:solidFill>
                <a:latin typeface="Ubuntu" panose="020B0504030602030204" pitchFamily="34" charset="0"/>
                <a:ea typeface="Ubuntu Light" panose="020B0304030602030204" pitchFamily="34" charset="0"/>
                <a:cs typeface="Ubuntu Light" panose="020B0304030602030204" pitchFamily="34" charset="0"/>
                <a:hlinkClick r:id="rId3"/>
              </a:rPr>
              <a:t>SOGB Website</a:t>
            </a:r>
            <a:r>
              <a:rPr lang="en-US" altLang="en-US" sz="1200" b="1" dirty="0">
                <a:solidFill>
                  <a:srgbClr val="013276"/>
                </a:solidFill>
                <a:latin typeface="Ubuntu" panose="020B0504030602030204" pitchFamily="34" charset="0"/>
                <a:ea typeface="Ubuntu Light" panose="020B0304030602030204" pitchFamily="34" charset="0"/>
                <a:cs typeface="Ubuntu Light" panose="020B0304030602030204" pitchFamily="34" charset="0"/>
              </a:rPr>
              <a:t>)</a:t>
            </a:r>
          </a:p>
          <a:p>
            <a:endParaRPr lang="en-US" altLang="en-US" sz="1200" b="1" dirty="0">
              <a:solidFill>
                <a:srgbClr val="013276"/>
              </a:solidFill>
              <a:latin typeface="Ubuntu" panose="020B0504030602030204" pitchFamily="34" charset="0"/>
              <a:ea typeface="Ubuntu Light" panose="020B0304030602030204" pitchFamily="34" charset="0"/>
              <a:cs typeface="Ubuntu Light" panose="020B0304030602030204" pitchFamily="34" charset="0"/>
            </a:endParaRPr>
          </a:p>
          <a:p>
            <a:r>
              <a:rPr lang="en-US" altLang="en-US" sz="2000" b="1" dirty="0">
                <a:solidFill>
                  <a:srgbClr val="013276"/>
                </a:solidFill>
                <a:latin typeface="Ubuntu" panose="020B0504030602030204" pitchFamily="34" charset="0"/>
                <a:ea typeface="Ubuntu Light" panose="020B0304030602030204" pitchFamily="34" charset="0"/>
                <a:cs typeface="Ubuntu Light" panose="020B0304030602030204" pitchFamily="34" charset="0"/>
              </a:rPr>
              <a:t>Identification verification</a:t>
            </a:r>
          </a:p>
          <a:p>
            <a:endParaRPr lang="en-US" altLang="en-US" sz="2000" b="1" dirty="0">
              <a:solidFill>
                <a:srgbClr val="013276"/>
              </a:solidFill>
              <a:latin typeface="Ubuntu" panose="020B0504030602030204" pitchFamily="34" charset="0"/>
              <a:ea typeface="Ubuntu Light" panose="020B0304030602030204" pitchFamily="34" charset="0"/>
              <a:cs typeface="Ubuntu Light" panose="020B0304030602030204" pitchFamily="34" charset="0"/>
            </a:endParaRPr>
          </a:p>
          <a:p>
            <a:r>
              <a:rPr lang="en-US" altLang="en-US" sz="2000" b="1" dirty="0">
                <a:solidFill>
                  <a:srgbClr val="013276"/>
                </a:solidFill>
                <a:latin typeface="Ubuntu" panose="020B0504030602030204" pitchFamily="34" charset="0"/>
                <a:ea typeface="Ubuntu Light" panose="020B0304030602030204" pitchFamily="34" charset="0"/>
                <a:cs typeface="Ubuntu Light" panose="020B0304030602030204" pitchFamily="34" charset="0"/>
              </a:rPr>
              <a:t>Request a minimum of two references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200" b="1" i="0" u="none" strike="noStrike" kern="1200" cap="none" spc="0" normalizeH="0" baseline="0" noProof="0" dirty="0">
                <a:ln>
                  <a:noFill/>
                </a:ln>
                <a:solidFill>
                  <a:srgbClr val="013276"/>
                </a:solidFill>
                <a:effectLst/>
                <a:uLnTx/>
                <a:uFillTx/>
                <a:latin typeface="Ubuntu" panose="020B0504030602030204" pitchFamily="34" charset="0"/>
                <a:ea typeface="Ubuntu Light" panose="020B0304030602030204" pitchFamily="34" charset="0"/>
                <a:cs typeface="Ubuntu Light" panose="020B0304030602030204" pitchFamily="34" charset="0"/>
              </a:rPr>
              <a:t>(Completed centrally by SOGB)</a:t>
            </a:r>
          </a:p>
          <a:p>
            <a:endParaRPr lang="en-US" altLang="en-US" sz="2000" b="1" dirty="0">
              <a:solidFill>
                <a:srgbClr val="013276"/>
              </a:solidFill>
              <a:latin typeface="Ubuntu" panose="020B0504030602030204" pitchFamily="34" charset="0"/>
              <a:ea typeface="Ubuntu Light" panose="020B0304030602030204" pitchFamily="34" charset="0"/>
              <a:cs typeface="Ubuntu Light" panose="020B0304030602030204" pitchFamily="34" charset="0"/>
            </a:endParaRPr>
          </a:p>
          <a:p>
            <a:r>
              <a:rPr lang="en-US" altLang="en-US" sz="2000" b="1" dirty="0">
                <a:solidFill>
                  <a:srgbClr val="013276"/>
                </a:solidFill>
                <a:latin typeface="Ubuntu" panose="020B0504030602030204" pitchFamily="34" charset="0"/>
                <a:ea typeface="Ubuntu Light" panose="020B0304030602030204" pitchFamily="34" charset="0"/>
                <a:cs typeface="Ubuntu Light" panose="020B0304030602030204" pitchFamily="34" charset="0"/>
              </a:rPr>
              <a:t>Request a CV and explore any gaps in work history</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200" b="1" i="0" u="none" strike="noStrike" kern="1200" cap="none" spc="0" normalizeH="0" baseline="0" noProof="0" dirty="0">
                <a:ln>
                  <a:noFill/>
                </a:ln>
                <a:solidFill>
                  <a:srgbClr val="013276"/>
                </a:solidFill>
                <a:effectLst/>
                <a:uLnTx/>
                <a:uFillTx/>
                <a:latin typeface="Ubuntu" panose="020B0504030602030204" pitchFamily="34" charset="0"/>
                <a:ea typeface="Ubuntu Light" panose="020B0304030602030204" pitchFamily="34" charset="0"/>
                <a:cs typeface="Ubuntu Light" panose="020B0304030602030204" pitchFamily="34" charset="0"/>
              </a:rPr>
              <a:t>(Completed centrally by SOGB)</a:t>
            </a:r>
          </a:p>
          <a:p>
            <a:endParaRPr lang="en-US" altLang="en-US" sz="2000" b="1" dirty="0">
              <a:solidFill>
                <a:srgbClr val="013276"/>
              </a:solidFill>
              <a:latin typeface="Ubuntu" panose="020B0504030602030204" pitchFamily="34" charset="0"/>
              <a:ea typeface="Ubuntu Light" panose="020B0304030602030204" pitchFamily="34" charset="0"/>
              <a:cs typeface="Ubuntu Light" panose="020B0304030602030204" pitchFamily="34" charset="0"/>
            </a:endParaRPr>
          </a:p>
          <a:p>
            <a:r>
              <a:rPr lang="en-US" altLang="en-US" sz="2000" b="1" dirty="0">
                <a:solidFill>
                  <a:srgbClr val="013276"/>
                </a:solidFill>
                <a:latin typeface="Ubuntu" panose="020B0504030602030204" pitchFamily="34" charset="0"/>
                <a:ea typeface="Ubuntu Light" panose="020B0304030602030204" pitchFamily="34" charset="0"/>
                <a:cs typeface="Ubuntu Light" panose="020B0304030602030204" pitchFamily="34" charset="0"/>
              </a:rPr>
              <a:t>Interview Questions</a:t>
            </a:r>
          </a:p>
          <a:p>
            <a:endParaRPr lang="en-US" altLang="en-US" sz="2000" b="1" dirty="0">
              <a:solidFill>
                <a:srgbClr val="013276"/>
              </a:solidFill>
              <a:latin typeface="Ubuntu" panose="020B0504030602030204" pitchFamily="34" charset="0"/>
              <a:ea typeface="Ubuntu Light" panose="020B0304030602030204" pitchFamily="34" charset="0"/>
              <a:cs typeface="Ubuntu Light" panose="020B0304030602030204" pitchFamily="34" charset="0"/>
            </a:endParaRPr>
          </a:p>
          <a:p>
            <a:r>
              <a:rPr lang="en-US" altLang="en-US" sz="2000" b="1" dirty="0">
                <a:solidFill>
                  <a:srgbClr val="013276"/>
                </a:solidFill>
                <a:latin typeface="Ubuntu" panose="020B0504030602030204" pitchFamily="34" charset="0"/>
                <a:ea typeface="Ubuntu Light" panose="020B0304030602030204" pitchFamily="34" charset="0"/>
                <a:cs typeface="Ubuntu Light" panose="020B0304030602030204" pitchFamily="34" charset="0"/>
              </a:rPr>
              <a:t>Criminal Background Checks (DBS/PVG)</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200" b="1" i="0" u="none" strike="noStrike" kern="1200" cap="none" spc="0" normalizeH="0" baseline="0" noProof="0" dirty="0">
                <a:ln>
                  <a:noFill/>
                </a:ln>
                <a:solidFill>
                  <a:srgbClr val="013276"/>
                </a:solidFill>
                <a:effectLst/>
                <a:uLnTx/>
                <a:uFillTx/>
                <a:latin typeface="Ubuntu" panose="020B0504030602030204" pitchFamily="34" charset="0"/>
                <a:ea typeface="Ubuntu Light" panose="020B0304030602030204" pitchFamily="34" charset="0"/>
                <a:cs typeface="Ubuntu Light" panose="020B0304030602030204" pitchFamily="34" charset="0"/>
              </a:rPr>
              <a:t>(Completed centrally by SOGB)</a:t>
            </a:r>
          </a:p>
          <a:p>
            <a:endParaRPr lang="en-US" altLang="en-US" sz="2000" b="1" dirty="0">
              <a:solidFill>
                <a:srgbClr val="013276"/>
              </a:solidFill>
              <a:latin typeface="Ubuntu" panose="020B0504030602030204" pitchFamily="34" charset="0"/>
              <a:ea typeface="Ubuntu Light" panose="020B0304030602030204" pitchFamily="34" charset="0"/>
              <a:cs typeface="Ubuntu Light" panose="020B0304030602030204" pitchFamily="34" charset="0"/>
            </a:endParaRPr>
          </a:p>
          <a:p>
            <a:r>
              <a:rPr lang="en-US" altLang="en-US" sz="2000" b="1" dirty="0">
                <a:solidFill>
                  <a:srgbClr val="013276"/>
                </a:solidFill>
                <a:latin typeface="Ubuntu" panose="020B0504030602030204" pitchFamily="34" charset="0"/>
                <a:ea typeface="Ubuntu Light" panose="020B0304030602030204" pitchFamily="34" charset="0"/>
                <a:cs typeface="Ubuntu Light" panose="020B0304030602030204" pitchFamily="34" charset="0"/>
              </a:rPr>
              <a:t>Probation Periods/Performance Review</a:t>
            </a:r>
          </a:p>
        </p:txBody>
      </p:sp>
      <p:sp>
        <p:nvSpPr>
          <p:cNvPr id="5" name="TextBox 4">
            <a:extLst>
              <a:ext uri="{FF2B5EF4-FFF2-40B4-BE49-F238E27FC236}">
                <a16:creationId xmlns:a16="http://schemas.microsoft.com/office/drawing/2014/main" id="{5121C6CC-67A9-DF84-CFF7-43BE5E217AAA}"/>
              </a:ext>
            </a:extLst>
          </p:cNvPr>
          <p:cNvSpPr txBox="1"/>
          <p:nvPr/>
        </p:nvSpPr>
        <p:spPr>
          <a:xfrm>
            <a:off x="7240772" y="441343"/>
            <a:ext cx="4805916" cy="5355312"/>
          </a:xfrm>
          <a:prstGeom prst="rect">
            <a:avLst/>
          </a:prstGeom>
          <a:noFill/>
        </p:spPr>
        <p:txBody>
          <a:bodyPr wrap="square">
            <a:spAutoFit/>
          </a:bodyPr>
          <a:lstStyle/>
          <a:p>
            <a:pPr algn="l"/>
            <a:r>
              <a:rPr lang="en-US" b="1" i="0">
                <a:solidFill>
                  <a:srgbClr val="212937"/>
                </a:solidFill>
                <a:effectLst/>
                <a:latin typeface="Ubuntu" panose="020B0504030602030204" pitchFamily="34" charset="0"/>
              </a:rPr>
              <a:t>What are we aiming to achieve?</a:t>
            </a:r>
          </a:p>
          <a:p>
            <a:pPr algn="l"/>
            <a:endParaRPr lang="en-US" b="1" i="0">
              <a:solidFill>
                <a:srgbClr val="212937"/>
              </a:solidFill>
              <a:effectLst/>
              <a:latin typeface="Ubuntu" panose="020B0504030602030204" pitchFamily="34" charset="0"/>
            </a:endParaRPr>
          </a:p>
          <a:p>
            <a:pPr algn="l"/>
            <a:r>
              <a:rPr lang="en-US" b="1" i="0">
                <a:solidFill>
                  <a:srgbClr val="212937"/>
                </a:solidFill>
                <a:effectLst/>
                <a:latin typeface="Ubuntu" panose="020B0504030602030204" pitchFamily="34" charset="0"/>
              </a:rPr>
              <a:t>Deter</a:t>
            </a:r>
            <a:r>
              <a:rPr lang="en-US" b="0" i="0">
                <a:solidFill>
                  <a:srgbClr val="212937"/>
                </a:solidFill>
                <a:effectLst/>
                <a:latin typeface="Ubuntu" panose="020B0504030602030204" pitchFamily="34" charset="0"/>
              </a:rPr>
              <a:t> - to stop unsuitable people from applying for a position. Sending out clear messages in job advertisements that your organisation has strict recruitment policies in place to protect children, young people and adults at risk</a:t>
            </a:r>
            <a:endParaRPr lang="en-US" b="0" i="0" dirty="0">
              <a:solidFill>
                <a:srgbClr val="212937"/>
              </a:solidFill>
              <a:effectLst/>
              <a:latin typeface="Ubuntu" panose="020B0504030602030204" pitchFamily="34" charset="0"/>
            </a:endParaRPr>
          </a:p>
          <a:p>
            <a:pPr algn="l">
              <a:buFont typeface="Arial" panose="020B0604020202020204" pitchFamily="34" charset="0"/>
              <a:buChar char="•"/>
            </a:pPr>
            <a:endParaRPr lang="en-US" b="0" i="0">
              <a:solidFill>
                <a:srgbClr val="212937"/>
              </a:solidFill>
              <a:effectLst/>
              <a:latin typeface="Ubuntu" panose="020B0504030602030204" pitchFamily="34" charset="0"/>
            </a:endParaRPr>
          </a:p>
          <a:p>
            <a:pPr algn="l"/>
            <a:r>
              <a:rPr lang="en-US" b="1" dirty="0">
                <a:solidFill>
                  <a:srgbClr val="212937"/>
                </a:solidFill>
                <a:latin typeface="Ubuntu" panose="020B0504030602030204" pitchFamily="34" charset="0"/>
              </a:rPr>
              <a:t>Prevent</a:t>
            </a:r>
            <a:r>
              <a:rPr lang="en-US" b="1" i="0" dirty="0">
                <a:solidFill>
                  <a:srgbClr val="212937"/>
                </a:solidFill>
                <a:effectLst/>
                <a:latin typeface="Ubuntu" panose="020B0504030602030204" pitchFamily="34" charset="0"/>
              </a:rPr>
              <a:t> </a:t>
            </a:r>
            <a:r>
              <a:rPr lang="en-US" b="1" i="0">
                <a:solidFill>
                  <a:srgbClr val="212937"/>
                </a:solidFill>
                <a:effectLst/>
                <a:latin typeface="Ubuntu" panose="020B0504030602030204" pitchFamily="34" charset="0"/>
              </a:rPr>
              <a:t>and Reject</a:t>
            </a:r>
            <a:r>
              <a:rPr lang="en-US" b="0" i="0">
                <a:solidFill>
                  <a:srgbClr val="212937"/>
                </a:solidFill>
                <a:effectLst/>
                <a:latin typeface="Ubuntu" panose="020B0504030602030204" pitchFamily="34" charset="0"/>
              </a:rPr>
              <a:t> - unsuitable people lie to get close to </a:t>
            </a:r>
            <a:r>
              <a:rPr lang="en-US">
                <a:solidFill>
                  <a:srgbClr val="212937"/>
                </a:solidFill>
                <a:latin typeface="Ubuntu" panose="020B0504030602030204" pitchFamily="34" charset="0"/>
              </a:rPr>
              <a:t>vulnerable people</a:t>
            </a:r>
            <a:r>
              <a:rPr lang="en-US" b="0" i="0">
                <a:solidFill>
                  <a:srgbClr val="212937"/>
                </a:solidFill>
                <a:effectLst/>
                <a:latin typeface="Ubuntu" panose="020B0504030602030204" pitchFamily="34" charset="0"/>
              </a:rPr>
              <a:t>, any details they give must be checked, cross-referenced and applicants screened</a:t>
            </a:r>
            <a:endParaRPr lang="en-US" b="0" i="0" dirty="0">
              <a:solidFill>
                <a:srgbClr val="212937"/>
              </a:solidFill>
              <a:effectLst/>
              <a:latin typeface="Ubuntu" panose="020B0504030602030204" pitchFamily="34" charset="0"/>
            </a:endParaRPr>
          </a:p>
          <a:p>
            <a:pPr algn="l">
              <a:buFont typeface="Arial" panose="020B0604020202020204" pitchFamily="34" charset="0"/>
              <a:buChar char="•"/>
            </a:pPr>
            <a:endParaRPr lang="en-US" b="0" i="0">
              <a:solidFill>
                <a:srgbClr val="212937"/>
              </a:solidFill>
              <a:effectLst/>
              <a:latin typeface="Ubuntu" panose="020B0504030602030204" pitchFamily="34" charset="0"/>
            </a:endParaRPr>
          </a:p>
          <a:p>
            <a:pPr algn="l"/>
            <a:r>
              <a:rPr lang="en-US" b="1" i="0">
                <a:solidFill>
                  <a:srgbClr val="212937"/>
                </a:solidFill>
                <a:effectLst/>
                <a:latin typeface="Ubuntu" panose="020B0504030602030204" pitchFamily="34" charset="0"/>
              </a:rPr>
              <a:t>Identify and Reject</a:t>
            </a:r>
            <a:r>
              <a:rPr lang="en-US" b="0" i="0">
                <a:solidFill>
                  <a:srgbClr val="212937"/>
                </a:solidFill>
                <a:effectLst/>
                <a:latin typeface="Ubuntu" panose="020B0504030602030204" pitchFamily="34" charset="0"/>
              </a:rPr>
              <a:t> - follow up with a rigorous induction and probation period to check the right person has been appointed. Continue to train staff and promote a safe culture within your organisation. </a:t>
            </a:r>
            <a:endParaRPr lang="en-US" b="0" i="0" dirty="0">
              <a:solidFill>
                <a:srgbClr val="212937"/>
              </a:solidFill>
              <a:effectLst/>
              <a:latin typeface="Ubuntu" panose="020B0504030602030204" pitchFamily="34" charset="0"/>
            </a:endParaRPr>
          </a:p>
        </p:txBody>
      </p:sp>
    </p:spTree>
    <p:extLst>
      <p:ext uri="{BB962C8B-B14F-4D97-AF65-F5344CB8AC3E}">
        <p14:creationId xmlns:p14="http://schemas.microsoft.com/office/powerpoint/2010/main" val="340233461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E731C981-24A1-4E78-FB2A-B9E35914CE39}"/>
              </a:ext>
            </a:extLst>
          </p:cNvPr>
          <p:cNvSpPr txBox="1"/>
          <p:nvPr/>
        </p:nvSpPr>
        <p:spPr>
          <a:xfrm>
            <a:off x="188371" y="315621"/>
            <a:ext cx="6123007" cy="5632311"/>
          </a:xfrm>
          <a:prstGeom prst="rect">
            <a:avLst/>
          </a:prstGeom>
          <a:noFill/>
        </p:spPr>
        <p:txBody>
          <a:bodyPr wrap="square" rtlCol="0">
            <a:spAutoFit/>
          </a:bodyPr>
          <a:lstStyle/>
          <a:p>
            <a:r>
              <a:rPr lang="en-US" b="1">
                <a:latin typeface="Ubuntu" panose="020B0504030602030204" pitchFamily="34" charset="0"/>
              </a:rPr>
              <a:t>Our Resources</a:t>
            </a:r>
          </a:p>
          <a:p>
            <a:endParaRPr lang="en-US">
              <a:latin typeface="Ubuntu" panose="020B0504030602030204" pitchFamily="34" charset="0"/>
            </a:endParaRPr>
          </a:p>
          <a:p>
            <a:r>
              <a:rPr lang="en-GB">
                <a:latin typeface="Ubuntu" panose="020B0504030602030204" pitchFamily="34" charset="0"/>
                <a:hlinkClick r:id="rId2"/>
              </a:rPr>
              <a:t>Volunteer Reference Request Form</a:t>
            </a:r>
            <a:endParaRPr lang="en-GB">
              <a:latin typeface="Ubuntu" panose="020B0504030602030204" pitchFamily="34" charset="0"/>
            </a:endParaRPr>
          </a:p>
          <a:p>
            <a:endParaRPr lang="en-GB">
              <a:latin typeface="Ubuntu" panose="020B0504030602030204" pitchFamily="34" charset="0"/>
            </a:endParaRPr>
          </a:p>
          <a:p>
            <a:r>
              <a:rPr lang="en-GB">
                <a:latin typeface="Ubuntu" panose="020B0504030602030204" pitchFamily="34" charset="0"/>
                <a:hlinkClick r:id="rId3"/>
              </a:rPr>
              <a:t>DBS Eligibility Guidance</a:t>
            </a:r>
            <a:endParaRPr lang="en-GB">
              <a:latin typeface="Ubuntu" panose="020B0504030602030204" pitchFamily="34" charset="0"/>
            </a:endParaRPr>
          </a:p>
          <a:p>
            <a:endParaRPr lang="en-GB">
              <a:latin typeface="Ubuntu" panose="020B0504030602030204" pitchFamily="34" charset="0"/>
            </a:endParaRPr>
          </a:p>
          <a:p>
            <a:r>
              <a:rPr lang="en-GB">
                <a:latin typeface="Ubuntu" panose="020B0504030602030204" pitchFamily="34" charset="0"/>
                <a:hlinkClick r:id="rId4"/>
              </a:rPr>
              <a:t>DBS Policy</a:t>
            </a:r>
            <a:endParaRPr lang="en-GB">
              <a:latin typeface="Ubuntu" panose="020B0504030602030204" pitchFamily="34" charset="0"/>
            </a:endParaRPr>
          </a:p>
          <a:p>
            <a:endParaRPr lang="en-GB">
              <a:latin typeface="Ubuntu" panose="020B0504030602030204" pitchFamily="34" charset="0"/>
            </a:endParaRPr>
          </a:p>
          <a:p>
            <a:r>
              <a:rPr lang="en-GB">
                <a:latin typeface="Ubuntu" panose="020B0504030602030204" pitchFamily="34" charset="0"/>
              </a:rPr>
              <a:t>Standards for Deployment (Draft)</a:t>
            </a:r>
          </a:p>
          <a:p>
            <a:endParaRPr lang="en-GB" dirty="0">
              <a:latin typeface="Ubuntu" panose="020B0504030602030204" pitchFamily="34" charset="0"/>
            </a:endParaRPr>
          </a:p>
          <a:p>
            <a:endParaRPr lang="en-GB" dirty="0">
              <a:latin typeface="Ubuntu" panose="020B0504030602030204" pitchFamily="34" charset="0"/>
            </a:endParaRPr>
          </a:p>
          <a:p>
            <a:endParaRPr lang="en-GB" dirty="0">
              <a:latin typeface="Ubuntu" panose="020B0504030602030204" pitchFamily="34" charset="0"/>
            </a:endParaRPr>
          </a:p>
          <a:p>
            <a:endParaRPr lang="en-GB" dirty="0">
              <a:latin typeface="Ubuntu" panose="020B0504030602030204" pitchFamily="34" charset="0"/>
            </a:endParaRPr>
          </a:p>
          <a:p>
            <a:endParaRPr lang="en-GB" dirty="0">
              <a:latin typeface="Ubuntu" panose="020B0504030602030204" pitchFamily="34" charset="0"/>
            </a:endParaRPr>
          </a:p>
          <a:p>
            <a:endParaRPr lang="en-GB" dirty="0">
              <a:latin typeface="Ubuntu" panose="020B0504030602030204" pitchFamily="34" charset="0"/>
            </a:endParaRPr>
          </a:p>
          <a:p>
            <a:r>
              <a:rPr lang="en-GB" dirty="0">
                <a:latin typeface="Ubuntu" panose="020B0504030602030204" pitchFamily="34" charset="0"/>
                <a:hlinkClick r:id="rId5"/>
              </a:rPr>
              <a:t>Recruitment of </a:t>
            </a:r>
          </a:p>
          <a:p>
            <a:r>
              <a:rPr lang="en-GB" dirty="0">
                <a:latin typeface="Ubuntu" panose="020B0504030602030204" pitchFamily="34" charset="0"/>
                <a:hlinkClick r:id="rId5"/>
              </a:rPr>
              <a:t>ex-offender statement</a:t>
            </a:r>
            <a:endParaRPr lang="en-GB" dirty="0">
              <a:latin typeface="Ubuntu" panose="020B0504030602030204" pitchFamily="34" charset="0"/>
            </a:endParaRPr>
          </a:p>
          <a:p>
            <a:endParaRPr lang="en-GB" dirty="0">
              <a:latin typeface="Ubuntu" panose="020B0504030602030204" pitchFamily="34" charset="0"/>
            </a:endParaRPr>
          </a:p>
          <a:p>
            <a:r>
              <a:rPr lang="en-GB" dirty="0">
                <a:latin typeface="Ubuntu" panose="020B0504030602030204" pitchFamily="34" charset="0"/>
                <a:hlinkClick r:id="rId6"/>
              </a:rPr>
              <a:t>Adverse DBS Disclosures</a:t>
            </a:r>
          </a:p>
          <a:p>
            <a:r>
              <a:rPr lang="en-GB" dirty="0">
                <a:latin typeface="Ubuntu" panose="020B0504030602030204" pitchFamily="34" charset="0"/>
                <a:hlinkClick r:id="rId6"/>
              </a:rPr>
              <a:t>Process</a:t>
            </a:r>
            <a:endParaRPr lang="en-GB" dirty="0">
              <a:latin typeface="Ubuntu" panose="020B0504030602030204" pitchFamily="34" charset="0"/>
            </a:endParaRPr>
          </a:p>
        </p:txBody>
      </p:sp>
      <p:pic>
        <p:nvPicPr>
          <p:cNvPr id="5" name="Picture 4">
            <a:extLst>
              <a:ext uri="{FF2B5EF4-FFF2-40B4-BE49-F238E27FC236}">
                <a16:creationId xmlns:a16="http://schemas.microsoft.com/office/drawing/2014/main" id="{4C2FBAC2-5B04-2562-2F4B-2DEADBB053B3}"/>
              </a:ext>
            </a:extLst>
          </p:cNvPr>
          <p:cNvPicPr>
            <a:picLocks noChangeAspect="1"/>
          </p:cNvPicPr>
          <p:nvPr/>
        </p:nvPicPr>
        <p:blipFill>
          <a:blip r:embed="rId7"/>
          <a:stretch>
            <a:fillRect/>
          </a:stretch>
        </p:blipFill>
        <p:spPr>
          <a:xfrm rot="21110717">
            <a:off x="3003395" y="2422097"/>
            <a:ext cx="8963025" cy="3819525"/>
          </a:xfrm>
          <a:prstGeom prst="rect">
            <a:avLst/>
          </a:prstGeom>
        </p:spPr>
      </p:pic>
      <p:sp>
        <p:nvSpPr>
          <p:cNvPr id="6" name="Arrow: Right 5">
            <a:extLst>
              <a:ext uri="{FF2B5EF4-FFF2-40B4-BE49-F238E27FC236}">
                <a16:creationId xmlns:a16="http://schemas.microsoft.com/office/drawing/2014/main" id="{7C0ADFDF-BE10-9C4D-6190-F6B5BB2688EB}"/>
              </a:ext>
            </a:extLst>
          </p:cNvPr>
          <p:cNvSpPr/>
          <p:nvPr/>
        </p:nvSpPr>
        <p:spPr>
          <a:xfrm rot="946322">
            <a:off x="1326506" y="2991517"/>
            <a:ext cx="1406012" cy="528056"/>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7255715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0</TotalTime>
  <Words>1267</Words>
  <Application>Microsoft Office PowerPoint</Application>
  <PresentationFormat>Widescreen</PresentationFormat>
  <Paragraphs>154</Paragraphs>
  <Slides>10</Slides>
  <Notes>6</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10</vt:i4>
      </vt:variant>
    </vt:vector>
  </HeadingPairs>
  <TitlesOfParts>
    <vt:vector size="18" baseType="lpstr">
      <vt:lpstr>Aptos</vt:lpstr>
      <vt:lpstr>Aptos Display</vt:lpstr>
      <vt:lpstr>Arial</vt:lpstr>
      <vt:lpstr>Averta</vt:lpstr>
      <vt:lpstr>Ubuntu</vt:lpstr>
      <vt:lpstr>Ubuntu Light</vt:lpstr>
      <vt:lpstr>Ubuntu Medium</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Adam Leathwood</dc:creator>
  <cp:lastModifiedBy>Emma Kane-McGuigan</cp:lastModifiedBy>
  <cp:revision>2</cp:revision>
  <dcterms:created xsi:type="dcterms:W3CDTF">2025-04-01T12:33:20Z</dcterms:created>
  <dcterms:modified xsi:type="dcterms:W3CDTF">2025-06-19T18:05:09Z</dcterms:modified>
</cp:coreProperties>
</file>